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5"/>
  </p:notesMasterIdLst>
  <p:handoutMasterIdLst>
    <p:handoutMasterId r:id="rId86"/>
  </p:handoutMasterIdLst>
  <p:sldIdLst>
    <p:sldId id="259" r:id="rId3"/>
    <p:sldId id="538" r:id="rId4"/>
    <p:sldId id="427" r:id="rId5"/>
    <p:sldId id="428" r:id="rId6"/>
    <p:sldId id="429" r:id="rId7"/>
    <p:sldId id="463" r:id="rId8"/>
    <p:sldId id="443" r:id="rId9"/>
    <p:sldId id="432" r:id="rId10"/>
    <p:sldId id="434" r:id="rId11"/>
    <p:sldId id="465" r:id="rId12"/>
    <p:sldId id="436" r:id="rId13"/>
    <p:sldId id="437" r:id="rId14"/>
    <p:sldId id="464" r:id="rId15"/>
    <p:sldId id="425" r:id="rId16"/>
    <p:sldId id="360" r:id="rId17"/>
    <p:sldId id="490" r:id="rId18"/>
    <p:sldId id="498" r:id="rId19"/>
    <p:sldId id="409" r:id="rId20"/>
    <p:sldId id="413" r:id="rId21"/>
    <p:sldId id="411" r:id="rId22"/>
    <p:sldId id="491" r:id="rId23"/>
    <p:sldId id="448" r:id="rId24"/>
    <p:sldId id="502" r:id="rId25"/>
    <p:sldId id="500" r:id="rId26"/>
    <p:sldId id="363" r:id="rId27"/>
    <p:sldId id="419" r:id="rId28"/>
    <p:sldId id="473" r:id="rId29"/>
    <p:sldId id="458" r:id="rId30"/>
    <p:sldId id="519" r:id="rId31"/>
    <p:sldId id="474" r:id="rId32"/>
    <p:sldId id="521" r:id="rId33"/>
    <p:sldId id="495" r:id="rId34"/>
    <p:sldId id="539" r:id="rId35"/>
    <p:sldId id="522" r:id="rId36"/>
    <p:sldId id="485" r:id="rId37"/>
    <p:sldId id="506" r:id="rId38"/>
    <p:sldId id="504" r:id="rId39"/>
    <p:sldId id="496" r:id="rId40"/>
    <p:sldId id="396" r:id="rId41"/>
    <p:sldId id="488" r:id="rId42"/>
    <p:sldId id="354" r:id="rId43"/>
    <p:sldId id="395" r:id="rId44"/>
    <p:sldId id="291" r:id="rId45"/>
    <p:sldId id="524" r:id="rId46"/>
    <p:sldId id="472" r:id="rId47"/>
    <p:sldId id="441" r:id="rId48"/>
    <p:sldId id="453" r:id="rId49"/>
    <p:sldId id="475" r:id="rId50"/>
    <p:sldId id="525" r:id="rId51"/>
    <p:sldId id="484" r:id="rId52"/>
    <p:sldId id="348" r:id="rId53"/>
    <p:sldId id="476" r:id="rId54"/>
    <p:sldId id="479" r:id="rId55"/>
    <p:sldId id="494" r:id="rId56"/>
    <p:sldId id="493" r:id="rId57"/>
    <p:sldId id="526" r:id="rId58"/>
    <p:sldId id="313" r:id="rId59"/>
    <p:sldId id="483" r:id="rId60"/>
    <p:sldId id="489" r:id="rId61"/>
    <p:sldId id="480" r:id="rId62"/>
    <p:sldId id="312" r:id="rId63"/>
    <p:sldId id="528" r:id="rId64"/>
    <p:sldId id="481" r:id="rId65"/>
    <p:sldId id="527" r:id="rId66"/>
    <p:sldId id="283" r:id="rId67"/>
    <p:sldId id="513" r:id="rId68"/>
    <p:sldId id="514" r:id="rId69"/>
    <p:sldId id="515" r:id="rId70"/>
    <p:sldId id="516" r:id="rId71"/>
    <p:sldId id="540" r:id="rId72"/>
    <p:sldId id="517" r:id="rId73"/>
    <p:sldId id="541" r:id="rId74"/>
    <p:sldId id="529" r:id="rId75"/>
    <p:sldId id="530" r:id="rId76"/>
    <p:sldId id="531" r:id="rId77"/>
    <p:sldId id="532" r:id="rId78"/>
    <p:sldId id="533" r:id="rId79"/>
    <p:sldId id="534" r:id="rId80"/>
    <p:sldId id="535" r:id="rId81"/>
    <p:sldId id="536" r:id="rId82"/>
    <p:sldId id="537" r:id="rId83"/>
    <p:sldId id="542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247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3884">
          <p15:clr>
            <a:srgbClr val="A4A3A4"/>
          </p15:clr>
        </p15:guide>
        <p15:guide id="7" orient="horz" pos="3657">
          <p15:clr>
            <a:srgbClr val="A4A3A4"/>
          </p15:clr>
        </p15:guide>
        <p15:guide id="9" pos="5556">
          <p15:clr>
            <a:srgbClr val="A4A3A4"/>
          </p15:clr>
        </p15:guide>
        <p15:guide id="10" pos="5193" userDrawn="1">
          <p15:clr>
            <a:srgbClr val="A4A3A4"/>
          </p15:clr>
        </p15:guide>
        <p15:guide id="11" pos="431">
          <p15:clr>
            <a:srgbClr val="A4A3A4"/>
          </p15:clr>
        </p15:guide>
        <p15:guide id="12" pos="2880">
          <p15:clr>
            <a:srgbClr val="A4A3A4"/>
          </p15:clr>
        </p15:guide>
        <p15:guide id="13" pos="204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3430">
          <p15:clr>
            <a:srgbClr val="A4A3A4"/>
          </p15:clr>
        </p15:guide>
        <p15:guide id="16" pos="385" userDrawn="1">
          <p15:clr>
            <a:srgbClr val="A4A3A4"/>
          </p15:clr>
        </p15:guide>
        <p15:guide id="19" pos="4286">
          <p15:clr>
            <a:srgbClr val="A4A3A4"/>
          </p15:clr>
        </p15:guide>
        <p15:guide id="20" pos="5692">
          <p15:clr>
            <a:srgbClr val="A4A3A4"/>
          </p15:clr>
        </p15:guide>
        <p15:guide id="21" pos="68">
          <p15:clr>
            <a:srgbClr val="A4A3A4"/>
          </p15:clr>
        </p15:guide>
        <p15:guide id="22" pos="1927" userDrawn="1">
          <p15:clr>
            <a:srgbClr val="A4A3A4"/>
          </p15:clr>
        </p15:guide>
        <p15:guide id="23" orient="horz" pos="2478" userDrawn="1">
          <p15:clr>
            <a:srgbClr val="A4A3A4"/>
          </p15:clr>
        </p15:guide>
        <p15:guide id="24" orient="horz" pos="3838">
          <p15:clr>
            <a:srgbClr val="A4A3A4"/>
          </p15:clr>
        </p15:guide>
        <p15:guide id="25" pos="53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546"/>
    <a:srgbClr val="B81651"/>
    <a:srgbClr val="6F2848"/>
    <a:srgbClr val="000000"/>
    <a:srgbClr val="F2F2F2"/>
    <a:srgbClr val="D9D9D9"/>
    <a:srgbClr val="F2DCDB"/>
    <a:srgbClr val="009242"/>
    <a:srgbClr val="119F11"/>
    <a:srgbClr val="18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2737" autoAdjust="0"/>
  </p:normalViewPr>
  <p:slideViewPr>
    <p:cSldViewPr showGuides="1">
      <p:cViewPr varScale="1">
        <p:scale>
          <a:sx n="65" d="100"/>
          <a:sy n="65" d="100"/>
        </p:scale>
        <p:origin x="3246" y="78"/>
      </p:cViewPr>
      <p:guideLst>
        <p:guide orient="horz" pos="4247"/>
        <p:guide orient="horz" pos="3974"/>
        <p:guide orient="horz" pos="3884"/>
        <p:guide orient="horz" pos="3657"/>
        <p:guide pos="5556"/>
        <p:guide pos="5193"/>
        <p:guide pos="431"/>
        <p:guide pos="2880"/>
        <p:guide pos="204"/>
        <p:guide orient="horz" pos="2160"/>
        <p:guide orient="horz" pos="3430"/>
        <p:guide pos="385"/>
        <p:guide pos="4286"/>
        <p:guide pos="5692"/>
        <p:guide pos="68"/>
        <p:guide pos="1927"/>
        <p:guide orient="horz" pos="2478"/>
        <p:guide orient="horz" pos="3838"/>
        <p:guide pos="53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539"/>
    </p:cViewPr>
  </p:sorterViewPr>
  <p:notesViewPr>
    <p:cSldViewPr showGuides="1">
      <p:cViewPr varScale="1">
        <p:scale>
          <a:sx n="56" d="100"/>
          <a:sy n="56" d="100"/>
        </p:scale>
        <p:origin x="3278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ug04\Desktop\&#51228;&#50504;&#49436;_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ug04\Desktop\&#51228;&#50504;&#49436;_&#49888;&#50857;&#52852;&#46300;&#51221;&#48372;&#48372;&#44256;&#49436;_SMART_1129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EECI\backup\&#51060;&#52292;&#51068;\1.&#54788;&#45824;&#52852;&#46300;\&#50728;&#46972;&#51064;&#52852;&#46300;&#54016;\&#47588;&#52404;&#51665;&#54665;&#54408;&#51032;&#49436;\&#49464;&#44552;&#44228;&#49328;&#49436;&#48156;&#54665;&#45236;&#50669;\&#50900;&#48324;&#49464;&#44552;&#44228;&#49328;&#49436;\&#48276;&#44512;&#50641;&#49472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ug04\Desktop\&#44221;&#51116;&#49324;%20&#50900;&#48324;%20&#54217;&#44512;&#49692;&#50948;_1205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ug04\Desktop\&#44221;&#51116;&#49324;%20&#50900;&#48324;%20&#54217;&#44512;&#49692;&#50948;_1205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ug04\Desktop\&#51228;&#50504;&#49436;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7091308359832079E-2"/>
          <c:y val="6.2953419243131609E-2"/>
          <c:w val="0.95290869164017233"/>
          <c:h val="0.76018992304673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Sheet1!$I$15</c:f>
              <c:strCache>
                <c:ptCount val="1"/>
                <c:pt idx="0">
                  <c:v>종료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Sheet1!$H$16:$H$23</c:f>
              <c:strCache>
                <c:ptCount val="8"/>
                <c:pt idx="0">
                  <c:v>현대카드</c:v>
                </c:pt>
                <c:pt idx="1">
                  <c:v>국민카드</c:v>
                </c:pt>
                <c:pt idx="2">
                  <c:v>농협카드</c:v>
                </c:pt>
                <c:pt idx="3">
                  <c:v>롯데카드</c:v>
                </c:pt>
                <c:pt idx="4">
                  <c:v>삼성카드</c:v>
                </c:pt>
                <c:pt idx="5">
                  <c:v>씨티카드</c:v>
                </c:pt>
                <c:pt idx="6">
                  <c:v>우리카드</c:v>
                </c:pt>
                <c:pt idx="7">
                  <c:v>신한카드</c:v>
                </c:pt>
              </c:strCache>
            </c:strRef>
          </c:cat>
          <c:val>
            <c:numRef>
              <c:f>Sheet1!$I$16:$I$23</c:f>
              <c:numCache>
                <c:formatCode>General</c:formatCode>
                <c:ptCount val="8"/>
                <c:pt idx="0">
                  <c:v>179</c:v>
                </c:pt>
                <c:pt idx="1">
                  <c:v>539</c:v>
                </c:pt>
                <c:pt idx="2">
                  <c:v>161</c:v>
                </c:pt>
                <c:pt idx="3">
                  <c:v>278</c:v>
                </c:pt>
                <c:pt idx="4">
                  <c:v>462</c:v>
                </c:pt>
                <c:pt idx="5">
                  <c:v>100</c:v>
                </c:pt>
                <c:pt idx="6">
                  <c:v>152</c:v>
                </c:pt>
                <c:pt idx="7">
                  <c:v>285</c:v>
                </c:pt>
              </c:numCache>
            </c:numRef>
          </c:val>
        </c:ser>
        <c:ser>
          <c:idx val="1"/>
          <c:order val="1"/>
          <c:tx>
            <c:strRef>
              <c:f>Sheet1!$J$15</c:f>
              <c:strCache>
                <c:ptCount val="1"/>
                <c:pt idx="0">
                  <c:v>진행중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Sheet1!$H$16:$H$23</c:f>
              <c:strCache>
                <c:ptCount val="8"/>
                <c:pt idx="0">
                  <c:v>현대카드</c:v>
                </c:pt>
                <c:pt idx="1">
                  <c:v>국민카드</c:v>
                </c:pt>
                <c:pt idx="2">
                  <c:v>농협카드</c:v>
                </c:pt>
                <c:pt idx="3">
                  <c:v>롯데카드</c:v>
                </c:pt>
                <c:pt idx="4">
                  <c:v>삼성카드</c:v>
                </c:pt>
                <c:pt idx="5">
                  <c:v>씨티카드</c:v>
                </c:pt>
                <c:pt idx="6">
                  <c:v>우리카드</c:v>
                </c:pt>
                <c:pt idx="7">
                  <c:v>신한카드</c:v>
                </c:pt>
              </c:strCache>
            </c:strRef>
          </c:cat>
          <c:val>
            <c:numRef>
              <c:f>Sheet1!$J$16:$J$23</c:f>
              <c:numCache>
                <c:formatCode>General</c:formatCode>
                <c:ptCount val="8"/>
                <c:pt idx="0">
                  <c:v>87</c:v>
                </c:pt>
                <c:pt idx="1">
                  <c:v>78</c:v>
                </c:pt>
                <c:pt idx="2">
                  <c:v>35</c:v>
                </c:pt>
                <c:pt idx="3">
                  <c:v>65</c:v>
                </c:pt>
                <c:pt idx="4">
                  <c:v>82</c:v>
                </c:pt>
                <c:pt idx="5">
                  <c:v>27</c:v>
                </c:pt>
                <c:pt idx="6">
                  <c:v>43</c:v>
                </c:pt>
                <c:pt idx="7">
                  <c:v>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1724960"/>
        <c:axId val="1441730944"/>
      </c:barChart>
      <c:catAx>
        <c:axId val="1441724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41730944"/>
        <c:crosses val="autoZero"/>
        <c:auto val="1"/>
        <c:lblAlgn val="ctr"/>
        <c:lblOffset val="100"/>
        <c:noMultiLvlLbl val="0"/>
      </c:catAx>
      <c:valAx>
        <c:axId val="14417309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441724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9487952915116187"/>
          <c:y val="2.3143097501609648E-2"/>
          <c:w val="0.20659053595271551"/>
          <c:h val="9.876786235054091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lang="ko-KR" altLang="en-US" sz="1000" b="1" kern="1200" dirty="0" err="1" smtClean="0">
          <a:gradFill>
            <a:gsLst>
              <a:gs pos="100000">
                <a:srgbClr val="4F4E4E"/>
              </a:gs>
              <a:gs pos="100000">
                <a:srgbClr val="4F4E4E"/>
              </a:gs>
            </a:gsLst>
            <a:lin ang="5400000" scaled="0"/>
          </a:gradFill>
          <a:latin typeface="YouandiModern HeadBold" pitchFamily="18" charset="-127"/>
          <a:ea typeface="YouandiModern HeadBold" pitchFamily="18" charset="-127"/>
          <a:cs typeface="조선일보명조" pitchFamily="18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1"/>
          <c:tx>
            <c:strRef>
              <c:f>Sheet1!$P$33</c:f>
              <c:strCache>
                <c:ptCount val="1"/>
                <c:pt idx="0">
                  <c:v>2015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Sheet1!$O$34:$O$43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Sheet1!$P$34:$P$43</c:f>
              <c:numCache>
                <c:formatCode>_(* #,##0.00_);_(* \(#,##0.00\);_(* "-"??_);_(@_)</c:formatCode>
                <c:ptCount val="10"/>
                <c:pt idx="0">
                  <c:v>7649.2939839369565</c:v>
                </c:pt>
                <c:pt idx="1">
                  <c:v>6627.6883379955625</c:v>
                </c:pt>
                <c:pt idx="2">
                  <c:v>9025.7122057752968</c:v>
                </c:pt>
                <c:pt idx="3">
                  <c:v>7311.8166160985384</c:v>
                </c:pt>
                <c:pt idx="4">
                  <c:v>7597.8243877019304</c:v>
                </c:pt>
                <c:pt idx="5">
                  <c:v>6385.2157325824328</c:v>
                </c:pt>
                <c:pt idx="6">
                  <c:v>6980.2972848596592</c:v>
                </c:pt>
                <c:pt idx="7">
                  <c:v>7109.2848743480126</c:v>
                </c:pt>
                <c:pt idx="8">
                  <c:v>7368.5646944478594</c:v>
                </c:pt>
                <c:pt idx="9">
                  <c:v>8680.7590190514802</c:v>
                </c:pt>
              </c:numCache>
            </c:numRef>
          </c:val>
          <c:smooth val="0"/>
        </c:ser>
        <c:ser>
          <c:idx val="1"/>
          <c:order val="0"/>
          <c:tx>
            <c:strRef>
              <c:f>Sheet1!$Q$33</c:f>
              <c:strCache>
                <c:ptCount val="1"/>
                <c:pt idx="0">
                  <c:v>2016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Sheet1!$O$34:$O$43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Sheet1!$Q$34:$Q$43</c:f>
              <c:numCache>
                <c:formatCode>_(* #,##0.00_);_(* \(#,##0.00\);_(* "-"??_);_(@_)</c:formatCode>
                <c:ptCount val="10"/>
                <c:pt idx="0">
                  <c:v>8000</c:v>
                </c:pt>
                <c:pt idx="1">
                  <c:v>9000</c:v>
                </c:pt>
                <c:pt idx="2">
                  <c:v>8867.7958297132573</c:v>
                </c:pt>
                <c:pt idx="3">
                  <c:v>6117.3349290333454</c:v>
                </c:pt>
                <c:pt idx="4">
                  <c:v>10302.255806814694</c:v>
                </c:pt>
                <c:pt idx="5">
                  <c:v>9971.9364452423706</c:v>
                </c:pt>
                <c:pt idx="6">
                  <c:v>9307.072739450763</c:v>
                </c:pt>
                <c:pt idx="7">
                  <c:v>7429.2088393639724</c:v>
                </c:pt>
                <c:pt idx="8">
                  <c:v>11649.080119185563</c:v>
                </c:pt>
                <c:pt idx="9">
                  <c:v>8733.0484712900889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8090976"/>
        <c:axId val="1528086624"/>
      </c:lineChart>
      <c:catAx>
        <c:axId val="1528090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28086624"/>
        <c:crosses val="autoZero"/>
        <c:auto val="1"/>
        <c:lblAlgn val="ctr"/>
        <c:lblOffset val="100"/>
        <c:noMultiLvlLbl val="0"/>
      </c:catAx>
      <c:valAx>
        <c:axId val="1528086624"/>
        <c:scaling>
          <c:orientation val="minMax"/>
        </c:scaling>
        <c:delete val="1"/>
        <c:axPos val="l"/>
        <c:numFmt formatCode="#,##0_);\(#,##0\)" sourceLinked="0"/>
        <c:majorTickMark val="out"/>
        <c:minorTickMark val="none"/>
        <c:tickLblPos val="none"/>
        <c:crossAx val="1528090976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21872926198650749"/>
          <c:y val="9.4703544221643843E-2"/>
          <c:w val="0.59520760905687242"/>
          <c:h val="4.8043984820690902E-2"/>
        </c:manualLayout>
      </c:layout>
      <c:overlay val="0"/>
    </c:legend>
    <c:plotVisOnly val="1"/>
    <c:dispBlanksAs val="gap"/>
    <c:showDLblsOverMax val="0"/>
  </c:chart>
  <c:txPr>
    <a:bodyPr/>
    <a:lstStyle/>
    <a:p>
      <a:pPr marL="0" algn="ctr" defTabSz="914400" rtl="0" eaLnBrk="1" fontAlgn="ctr" latinLnBrk="1" hangingPunct="1">
        <a:defRPr lang="ko-KR" altLang="en-US" sz="800" b="1" kern="1200" dirty="0" smtClean="0"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+mn-cs"/>
          <a:sym typeface="삼성긴고딕 Medium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B81651"/>
            </a:solidFill>
          </c:spPr>
          <c:dPt>
            <c:idx val="0"/>
            <c:bubble3D val="0"/>
            <c:spPr>
              <a:solidFill>
                <a:srgbClr val="009242"/>
              </a:solidFill>
            </c:spPr>
          </c:dPt>
          <c:dPt>
            <c:idx val="1"/>
            <c:bubble3D val="0"/>
            <c:spPr>
              <a:solidFill>
                <a:srgbClr val="18AC04"/>
              </a:solidFill>
            </c:spPr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Lbls>
            <c:dLbl>
              <c:idx val="0"/>
              <c:layout>
                <c:manualLayout>
                  <c:x val="-1.0416666666666666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2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rPr>
                      <a:t>신용카드정보</a:t>
                    </a:r>
                  </a:p>
                  <a:p>
                    <a:r>
                      <a:rPr lang="en-US" altLang="ko-KR" sz="12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rPr>
                      <a:t>PC
46%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6666666666666687E-2"/>
                  <c:y val="-6.5625000000000003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2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rPr>
                      <a:t>신용카드정보</a:t>
                    </a:r>
                    <a:r>
                      <a:rPr lang="en-US" altLang="ko-KR" sz="12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rPr>
                      <a:t>Mobile
43%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marL="0" algn="ctr" defTabSz="914400" rtl="0" eaLnBrk="1" latinLnBrk="1" hangingPunct="1">
                  <a:defRPr lang="ko-KR" altLang="en-US" sz="1200" b="1" kern="1200" dirty="0" smtClean="0">
                    <a:gradFill>
                      <a:gsLst>
                        <a:gs pos="0">
                          <a:schemeClr val="bg1"/>
                        </a:gs>
                        <a:gs pos="5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신용카드정보_PC</c:v>
                </c:pt>
                <c:pt idx="1">
                  <c:v>신용카드정보_Mobile</c:v>
                </c:pt>
                <c:pt idx="2">
                  <c:v>기타SA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0.43000000000000033</c:v>
                </c:pt>
                <c:pt idx="2">
                  <c:v>0.11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36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Sheet1!$D$6</c:f>
              <c:strCache>
                <c:ptCount val="1"/>
                <c:pt idx="0">
                  <c:v>PC</c:v>
                </c:pt>
              </c:strCache>
            </c:strRef>
          </c:tx>
          <c:spPr>
            <a:ln>
              <a:solidFill>
                <a:prstClr val="black">
                  <a:lumMod val="50000"/>
                  <a:lumOff val="50000"/>
                </a:prstClr>
              </a:solidFill>
            </a:ln>
          </c:spPr>
          <c:marker>
            <c:symbol val="none"/>
          </c:marker>
          <c:cat>
            <c:strRef>
              <c:f>Sheet1!$C$7:$C$30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Sheet1!$D$7:$D$30</c:f>
              <c:numCache>
                <c:formatCode>_(* #,##0_);_(* \(#,##0\);_(* "-"_);_(@_)</c:formatCode>
                <c:ptCount val="24"/>
                <c:pt idx="0">
                  <c:v>9500</c:v>
                </c:pt>
                <c:pt idx="1">
                  <c:v>9500</c:v>
                </c:pt>
                <c:pt idx="2">
                  <c:v>9500</c:v>
                </c:pt>
                <c:pt idx="3">
                  <c:v>9500</c:v>
                </c:pt>
                <c:pt idx="4">
                  <c:v>9500</c:v>
                </c:pt>
                <c:pt idx="5">
                  <c:v>9500</c:v>
                </c:pt>
                <c:pt idx="6">
                  <c:v>9500</c:v>
                </c:pt>
                <c:pt idx="7">
                  <c:v>9500</c:v>
                </c:pt>
                <c:pt idx="8">
                  <c:v>9500</c:v>
                </c:pt>
                <c:pt idx="9">
                  <c:v>13290</c:v>
                </c:pt>
                <c:pt idx="10">
                  <c:v>13290</c:v>
                </c:pt>
                <c:pt idx="11">
                  <c:v>13290</c:v>
                </c:pt>
                <c:pt idx="12">
                  <c:v>13740</c:v>
                </c:pt>
                <c:pt idx="13">
                  <c:v>13740</c:v>
                </c:pt>
                <c:pt idx="14">
                  <c:v>13740</c:v>
                </c:pt>
                <c:pt idx="15">
                  <c:v>13790</c:v>
                </c:pt>
                <c:pt idx="16">
                  <c:v>14500</c:v>
                </c:pt>
                <c:pt idx="17">
                  <c:v>14500</c:v>
                </c:pt>
                <c:pt idx="18">
                  <c:v>14000</c:v>
                </c:pt>
                <c:pt idx="19">
                  <c:v>10900</c:v>
                </c:pt>
                <c:pt idx="20">
                  <c:v>9850</c:v>
                </c:pt>
                <c:pt idx="21">
                  <c:v>8050</c:v>
                </c:pt>
                <c:pt idx="22">
                  <c:v>7900</c:v>
                </c:pt>
                <c:pt idx="23">
                  <c:v>7900</c:v>
                </c:pt>
              </c:numCache>
            </c:numRef>
          </c:val>
          <c:smooth val="1"/>
        </c:ser>
        <c:ser>
          <c:idx val="0"/>
          <c:order val="0"/>
          <c:tx>
            <c:strRef>
              <c:f>Sheet1!$E$6</c:f>
              <c:strCache>
                <c:ptCount val="1"/>
                <c:pt idx="0">
                  <c:v>Mobile</c:v>
                </c:pt>
              </c:strCache>
            </c:strRef>
          </c:tx>
          <c:spPr>
            <a:ln>
              <a:solidFill>
                <a:schemeClr val="bg1">
                  <a:lumMod val="85000"/>
                </a:schemeClr>
              </a:solidFill>
            </a:ln>
          </c:spPr>
          <c:marker>
            <c:symbol val="none"/>
          </c:marker>
          <c:cat>
            <c:strRef>
              <c:f>Sheet1!$C$7:$C$30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Sheet1!$E$7:$E$30</c:f>
              <c:numCache>
                <c:formatCode>_(* #,##0_);_(* \(#,##0\);_(* "-"_);_(@_)</c:formatCode>
                <c:ptCount val="24"/>
                <c:pt idx="0">
                  <c:v>10000</c:v>
                </c:pt>
                <c:pt idx="1">
                  <c:v>10000</c:v>
                </c:pt>
                <c:pt idx="2">
                  <c:v>10000</c:v>
                </c:pt>
                <c:pt idx="3">
                  <c:v>10000</c:v>
                </c:pt>
                <c:pt idx="4">
                  <c:v>10000</c:v>
                </c:pt>
                <c:pt idx="5">
                  <c:v>10000</c:v>
                </c:pt>
                <c:pt idx="6">
                  <c:v>10000</c:v>
                </c:pt>
                <c:pt idx="7">
                  <c:v>10000</c:v>
                </c:pt>
                <c:pt idx="8">
                  <c:v>10000</c:v>
                </c:pt>
                <c:pt idx="9">
                  <c:v>12950</c:v>
                </c:pt>
                <c:pt idx="10">
                  <c:v>12950</c:v>
                </c:pt>
                <c:pt idx="11">
                  <c:v>12950</c:v>
                </c:pt>
                <c:pt idx="12">
                  <c:v>13450</c:v>
                </c:pt>
                <c:pt idx="13">
                  <c:v>13450</c:v>
                </c:pt>
                <c:pt idx="14">
                  <c:v>13450</c:v>
                </c:pt>
                <c:pt idx="15">
                  <c:v>14250</c:v>
                </c:pt>
                <c:pt idx="16">
                  <c:v>14250</c:v>
                </c:pt>
                <c:pt idx="17">
                  <c:v>14250</c:v>
                </c:pt>
                <c:pt idx="18">
                  <c:v>13500</c:v>
                </c:pt>
                <c:pt idx="19">
                  <c:v>11050</c:v>
                </c:pt>
                <c:pt idx="20">
                  <c:v>6850</c:v>
                </c:pt>
                <c:pt idx="21">
                  <c:v>6900</c:v>
                </c:pt>
                <c:pt idx="22">
                  <c:v>6900</c:v>
                </c:pt>
                <c:pt idx="23">
                  <c:v>6900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8086080"/>
        <c:axId val="1528087712"/>
      </c:lineChart>
      <c:catAx>
        <c:axId val="1528086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28087712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1528087712"/>
        <c:scaling>
          <c:orientation val="minMax"/>
          <c:min val="6000"/>
        </c:scaling>
        <c:delete val="0"/>
        <c:axPos val="l"/>
        <c:numFmt formatCode="_(* #,##0_);_(* \(#,##0\);_(* &quot;-&quot;_);_(@_)" sourceLinked="1"/>
        <c:majorTickMark val="out"/>
        <c:minorTickMark val="none"/>
        <c:tickLblPos val="nextTo"/>
        <c:crossAx val="1528086080"/>
        <c:crosses val="autoZero"/>
        <c:crossBetween val="between"/>
        <c:majorUnit val="2000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 algn="ctr">
        <a:defRPr lang="ko-KR" altLang="en-US" sz="800" b="1" i="0" u="none" strike="noStrike" kern="1200" baseline="0" dirty="0" smtClean="0">
          <a:gradFill>
            <a:gsLst>
              <a:gs pos="100000">
                <a:prstClr val="black">
                  <a:lumMod val="65000"/>
                  <a:lumOff val="35000"/>
                </a:prstClr>
              </a:gs>
              <a:gs pos="100000">
                <a:prstClr val="black">
                  <a:lumMod val="65000"/>
                  <a:lumOff val="35000"/>
                </a:prst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+mn-cs"/>
          <a:sym typeface="삼성긴고딕 Medium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4086494979453598E-2"/>
          <c:y val="0"/>
          <c:w val="0.92539208541938645"/>
          <c:h val="0.905360034461547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strRef>
              <c:f>Sheet1!$D$34:$D$57</c:f>
              <c:strCache>
                <c:ptCount val="24"/>
                <c:pt idx="0">
                  <c:v>1시</c:v>
                </c:pt>
                <c:pt idx="1">
                  <c:v>2시</c:v>
                </c:pt>
                <c:pt idx="2">
                  <c:v>3시</c:v>
                </c:pt>
                <c:pt idx="3">
                  <c:v>4시</c:v>
                </c:pt>
                <c:pt idx="4">
                  <c:v>5시</c:v>
                </c:pt>
                <c:pt idx="5">
                  <c:v>6시</c:v>
                </c:pt>
                <c:pt idx="6">
                  <c:v>7시</c:v>
                </c:pt>
                <c:pt idx="7">
                  <c:v>8시</c:v>
                </c:pt>
                <c:pt idx="8">
                  <c:v>9시</c:v>
                </c:pt>
                <c:pt idx="9">
                  <c:v>10시</c:v>
                </c:pt>
                <c:pt idx="10">
                  <c:v>11시</c:v>
                </c:pt>
                <c:pt idx="11">
                  <c:v>12시</c:v>
                </c:pt>
                <c:pt idx="12">
                  <c:v>13시</c:v>
                </c:pt>
                <c:pt idx="13">
                  <c:v>14시</c:v>
                </c:pt>
                <c:pt idx="14">
                  <c:v>15시</c:v>
                </c:pt>
                <c:pt idx="15">
                  <c:v>16시</c:v>
                </c:pt>
                <c:pt idx="16">
                  <c:v>17시</c:v>
                </c:pt>
                <c:pt idx="17">
                  <c:v>18시</c:v>
                </c:pt>
                <c:pt idx="18">
                  <c:v>19시</c:v>
                </c:pt>
                <c:pt idx="19">
                  <c:v>20시</c:v>
                </c:pt>
                <c:pt idx="20">
                  <c:v>21시</c:v>
                </c:pt>
                <c:pt idx="21">
                  <c:v>22시</c:v>
                </c:pt>
                <c:pt idx="22">
                  <c:v>23시</c:v>
                </c:pt>
                <c:pt idx="23">
                  <c:v>24시</c:v>
                </c:pt>
              </c:strCache>
            </c:strRef>
          </c:cat>
          <c:val>
            <c:numRef>
              <c:f>Sheet1!$E$34:$E$57</c:f>
              <c:numCache>
                <c:formatCode>0.0_ </c:formatCode>
                <c:ptCount val="24"/>
                <c:pt idx="0">
                  <c:v>1.5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1.6</c:v>
                </c:pt>
                <c:pt idx="8">
                  <c:v>1.5</c:v>
                </c:pt>
                <c:pt idx="9">
                  <c:v>1.6</c:v>
                </c:pt>
                <c:pt idx="10">
                  <c:v>2.1</c:v>
                </c:pt>
                <c:pt idx="11">
                  <c:v>2.1</c:v>
                </c:pt>
                <c:pt idx="12">
                  <c:v>2.1</c:v>
                </c:pt>
                <c:pt idx="13">
                  <c:v>2.2000000000000002</c:v>
                </c:pt>
                <c:pt idx="14">
                  <c:v>2.2999999999999998</c:v>
                </c:pt>
                <c:pt idx="15">
                  <c:v>2.2999999999999998</c:v>
                </c:pt>
                <c:pt idx="16">
                  <c:v>2.2000000000000002</c:v>
                </c:pt>
                <c:pt idx="17">
                  <c:v>2.2000000000000002</c:v>
                </c:pt>
                <c:pt idx="18">
                  <c:v>1.5</c:v>
                </c:pt>
                <c:pt idx="19">
                  <c:v>1.6</c:v>
                </c:pt>
                <c:pt idx="20">
                  <c:v>1.5</c:v>
                </c:pt>
                <c:pt idx="21">
                  <c:v>1.6</c:v>
                </c:pt>
                <c:pt idx="22">
                  <c:v>1.5</c:v>
                </c:pt>
                <c:pt idx="23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8091520"/>
        <c:axId val="1528092064"/>
      </c:lineChart>
      <c:catAx>
        <c:axId val="1528091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28092064"/>
        <c:crosses val="autoZero"/>
        <c:auto val="1"/>
        <c:lblAlgn val="ctr"/>
        <c:lblOffset val="100"/>
        <c:tickLblSkip val="2"/>
        <c:noMultiLvlLbl val="0"/>
      </c:catAx>
      <c:valAx>
        <c:axId val="1528092064"/>
        <c:scaling>
          <c:orientation val="minMax"/>
          <c:max val="3"/>
          <c:min val="1"/>
        </c:scaling>
        <c:delete val="1"/>
        <c:axPos val="l"/>
        <c:numFmt formatCode="0.0_ " sourceLinked="1"/>
        <c:majorTickMark val="out"/>
        <c:minorTickMark val="none"/>
        <c:tickLblPos val="none"/>
        <c:crossAx val="1528091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ko-KR" altLang="en-US" sz="800" b="1" kern="1200" dirty="0" smtClean="0">
          <a:ln w="6350">
            <a:solidFill>
              <a:prstClr val="black">
                <a:lumMod val="65000"/>
                <a:lumOff val="35000"/>
                <a:alpha val="10000"/>
              </a:prstClr>
            </a:solidFill>
          </a:ln>
          <a:solidFill>
            <a:schemeClr val="tx1">
              <a:lumMod val="75000"/>
              <a:lumOff val="25000"/>
            </a:schemeClr>
          </a:solidFill>
          <a:latin typeface="YouandiModern TextBold" pitchFamily="18" charset="-127"/>
          <a:ea typeface="YouandiModern TextBold" pitchFamily="18" charset="-127"/>
          <a:cs typeface="+mn-cs"/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28833010587428E-2"/>
          <c:y val="0.13708016306544304"/>
          <c:w val="0.94002505631799815"/>
          <c:h val="0.707898734994528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집행비용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D80546"/>
              </a:solidFill>
            </c:spPr>
          </c:dPt>
          <c:cat>
            <c:strRef>
              <c:f>Sheet1!$A$2:$A$3</c:f>
              <c:strCache>
                <c:ptCount val="2"/>
                <c:pt idx="0">
                  <c:v>신용카드정보</c:v>
                </c:pt>
                <c:pt idx="1">
                  <c:v>브랜드검색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5000000</c:v>
                </c:pt>
                <c:pt idx="1">
                  <c:v>500000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60411024"/>
        <c:axId val="1660413744"/>
      </c:barChart>
      <c:catAx>
        <c:axId val="1660411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1660413744"/>
        <c:crosses val="autoZero"/>
        <c:auto val="1"/>
        <c:lblAlgn val="ctr"/>
        <c:lblOffset val="100"/>
        <c:noMultiLvlLbl val="0"/>
      </c:catAx>
      <c:valAx>
        <c:axId val="1660413744"/>
        <c:scaling>
          <c:orientation val="minMax"/>
        </c:scaling>
        <c:delete val="1"/>
        <c:axPos val="l"/>
        <c:numFmt formatCode="#,##0_);[Red]\(#,##0\)" sourceLinked="0"/>
        <c:majorTickMark val="out"/>
        <c:minorTickMark val="none"/>
        <c:tickLblPos val="none"/>
        <c:crossAx val="1660411024"/>
        <c:crosses val="autoZero"/>
        <c:crossBetween val="between"/>
      </c:valAx>
    </c:plotArea>
    <c:plotVisOnly val="1"/>
    <c:dispBlanksAs val="gap"/>
    <c:showDLblsOverMax val="0"/>
  </c:chart>
  <c:spPr>
    <a:ln w="3175">
      <a:solidFill>
        <a:schemeClr val="bg1">
          <a:lumMod val="95000"/>
        </a:schemeClr>
      </a:solidFill>
    </a:ln>
  </c:spPr>
  <c:txPr>
    <a:bodyPr/>
    <a:lstStyle/>
    <a:p>
      <a:pPr>
        <a:defRPr lang="ko-KR" altLang="en-US" sz="900" b="1" kern="1200" dirty="0" smtClean="0">
          <a:gradFill>
            <a:gsLst>
              <a:gs pos="100000">
                <a:prstClr val="black">
                  <a:lumMod val="75000"/>
                  <a:lumOff val="25000"/>
                </a:prstClr>
              </a:gs>
              <a:gs pos="100000">
                <a:prstClr val="black">
                  <a:lumMod val="75000"/>
                  <a:lumOff val="25000"/>
                </a:prst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조선일보명조" pitchFamily="18" charset="-127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Sheet1!$D$5</c:f>
              <c:strCache>
                <c:ptCount val="1"/>
                <c:pt idx="0">
                  <c:v>씨티 NEW 캐시백 카드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marker>
            <c:symbol val="none"/>
          </c:marker>
          <c:cat>
            <c:strRef>
              <c:f>Sheet1!$B$6:$B$13</c:f>
              <c:strCache>
                <c:ptCount val="8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  <c:pt idx="5">
                  <c:v>9월</c:v>
                </c:pt>
                <c:pt idx="6">
                  <c:v>10월</c:v>
                </c:pt>
                <c:pt idx="7">
                  <c:v>11월</c:v>
                </c:pt>
              </c:strCache>
            </c:strRef>
          </c:cat>
          <c:val>
            <c:numRef>
              <c:f>Sheet1!$D$6:$D$13</c:f>
              <c:numCache>
                <c:formatCode>General</c:formatCode>
                <c:ptCount val="8"/>
                <c:pt idx="3" formatCode="_-* #,##0.0_-;\-* #,##0.0_-;_-* &quot;-&quot;_-;_-@_-">
                  <c:v>11.75</c:v>
                </c:pt>
                <c:pt idx="4" formatCode="_-* #,##0.0_-;\-* #,##0.0_-;_-* &quot;-&quot;_-;_-@_-">
                  <c:v>8.5483870967741939</c:v>
                </c:pt>
                <c:pt idx="5" formatCode="_-* #,##0.0_-;\-* #,##0.0_-;_-* &quot;-&quot;_-;_-@_-">
                  <c:v>13.9</c:v>
                </c:pt>
                <c:pt idx="6" formatCode="_-* #,##0.0_-;\-* #,##0.0_-;_-* &quot;-&quot;_-;_-@_-">
                  <c:v>23.444444444444443</c:v>
                </c:pt>
                <c:pt idx="7" formatCode="_-* #,##0.0_-;\-* #,##0.0_-;_-* &quot;-&quot;_-;_-@_-">
                  <c:v>74.857142857142819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Sheet1!$F$5</c:f>
              <c:strCache>
                <c:ptCount val="1"/>
                <c:pt idx="0">
                  <c:v>씨티 NEW 캐시백 카드</c:v>
                </c:pt>
              </c:strCache>
            </c:strRef>
          </c:tx>
          <c:spPr>
            <a:ln>
              <a:solidFill>
                <a:schemeClr val="tx2">
                  <a:lumMod val="20000"/>
                  <a:lumOff val="80000"/>
                </a:schemeClr>
              </a:solidFill>
            </a:ln>
          </c:spPr>
          <c:marker>
            <c:symbol val="none"/>
          </c:marker>
          <c:cat>
            <c:strRef>
              <c:f>Sheet1!$B$6:$B$13</c:f>
              <c:strCache>
                <c:ptCount val="8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  <c:pt idx="5">
                  <c:v>9월</c:v>
                </c:pt>
                <c:pt idx="6">
                  <c:v>10월</c:v>
                </c:pt>
                <c:pt idx="7">
                  <c:v>11월</c:v>
                </c:pt>
              </c:strCache>
            </c:strRef>
          </c:cat>
          <c:val>
            <c:numRef>
              <c:f>Sheet1!$F$6:$F$13</c:f>
              <c:numCache>
                <c:formatCode>General</c:formatCode>
                <c:ptCount val="8"/>
                <c:pt idx="3" formatCode="_-* #,##0.0_-;\-* #,##0.0_-;_-* &quot;-&quot;_-;_-@_-">
                  <c:v>9.25</c:v>
                </c:pt>
                <c:pt idx="4" formatCode="_-* #,##0.0_-;\-* #,##0.0_-;_-* &quot;-&quot;_-;_-@_-">
                  <c:v>6.193548387096774</c:v>
                </c:pt>
                <c:pt idx="5" formatCode="_-* #,##0.0_-;\-* #,##0.0_-;_-* &quot;-&quot;_-;_-@_-">
                  <c:v>10.766666666666676</c:v>
                </c:pt>
                <c:pt idx="6" formatCode="_-* #,##0.0_-;\-* #,##0.0_-;_-* &quot;-&quot;_-;_-@_-">
                  <c:v>18.925925925925867</c:v>
                </c:pt>
                <c:pt idx="7" formatCode="_-* #,##0.0_-;\-* #,##0.0_-;_-* &quot;-&quot;_-;_-@_-">
                  <c:v>69.666666666666671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4753344"/>
        <c:axId val="1494748992"/>
      </c:lineChart>
      <c:catAx>
        <c:axId val="1494753344"/>
        <c:scaling>
          <c:orientation val="minMax"/>
        </c:scaling>
        <c:delete val="0"/>
        <c:axPos val="t"/>
        <c:numFmt formatCode="General" sourceLinked="0"/>
        <c:majorTickMark val="out"/>
        <c:minorTickMark val="none"/>
        <c:tickLblPos val="nextTo"/>
        <c:crossAx val="1494748992"/>
        <c:crosses val="autoZero"/>
        <c:auto val="1"/>
        <c:lblAlgn val="ctr"/>
        <c:lblOffset val="100"/>
        <c:noMultiLvlLbl val="0"/>
      </c:catAx>
      <c:valAx>
        <c:axId val="149474899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one"/>
        <c:crossAx val="1494753344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 algn="ctr">
        <a:defRPr lang="ko-KR" altLang="en-US" sz="800" b="1" i="0" u="none" strike="noStrike" kern="1200" baseline="0" dirty="0" smtClean="0">
          <a:gradFill>
            <a:gsLst>
              <a:gs pos="100000">
                <a:prstClr val="black">
                  <a:lumMod val="65000"/>
                  <a:lumOff val="35000"/>
                </a:prstClr>
              </a:gs>
              <a:gs pos="100000">
                <a:prstClr val="black">
                  <a:lumMod val="65000"/>
                  <a:lumOff val="35000"/>
                </a:prst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+mn-cs"/>
          <a:sym typeface="삼성긴고딕 Medium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삼성카드 taptap O _M</c:v>
                </c:pt>
              </c:strCache>
            </c:strRef>
          </c:tx>
          <c:marker>
            <c:symbol val="none"/>
          </c:marker>
          <c:cat>
            <c:strRef>
              <c:f>Sheet1!$B$6:$B$13</c:f>
              <c:strCache>
                <c:ptCount val="8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  <c:pt idx="5">
                  <c:v>9월</c:v>
                </c:pt>
                <c:pt idx="6">
                  <c:v>10월</c:v>
                </c:pt>
                <c:pt idx="7">
                  <c:v>11월</c:v>
                </c:pt>
              </c:strCache>
            </c:strRef>
          </c:cat>
          <c:val>
            <c:numRef>
              <c:f>Sheet1!$E$6:$E$13</c:f>
              <c:numCache>
                <c:formatCode>_-* #,##0.0_-;\-* #,##0.0_-;_-* "-"_-;_-@_-</c:formatCode>
                <c:ptCount val="8"/>
                <c:pt idx="0">
                  <c:v>2.8</c:v>
                </c:pt>
                <c:pt idx="1">
                  <c:v>2.4516129032257923</c:v>
                </c:pt>
                <c:pt idx="2">
                  <c:v>3.2333333333333352</c:v>
                </c:pt>
                <c:pt idx="3">
                  <c:v>2.9032258064516152</c:v>
                </c:pt>
                <c:pt idx="4">
                  <c:v>2.6129032258064515</c:v>
                </c:pt>
                <c:pt idx="5">
                  <c:v>2.8333333333333335</c:v>
                </c:pt>
                <c:pt idx="6">
                  <c:v>2.2258064516129052</c:v>
                </c:pt>
                <c:pt idx="7">
                  <c:v>2.6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Sheet1!$C$5</c:f>
              <c:strCache>
                <c:ptCount val="1"/>
                <c:pt idx="0">
                  <c:v>삼성카드 taptap O _PC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Sheet1!$B$6:$B$13</c:f>
              <c:strCache>
                <c:ptCount val="8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  <c:pt idx="5">
                  <c:v>9월</c:v>
                </c:pt>
                <c:pt idx="6">
                  <c:v>10월</c:v>
                </c:pt>
                <c:pt idx="7">
                  <c:v>11월</c:v>
                </c:pt>
              </c:strCache>
            </c:strRef>
          </c:cat>
          <c:val>
            <c:numRef>
              <c:f>Sheet1!$C$6:$C$13</c:f>
              <c:numCache>
                <c:formatCode>_-* #,##0.0_-;\-* #,##0.0_-;_-* "-"_-;_-@_-</c:formatCode>
                <c:ptCount val="8"/>
                <c:pt idx="0">
                  <c:v>2.5499999999999998</c:v>
                </c:pt>
                <c:pt idx="1">
                  <c:v>2.2903225806451615</c:v>
                </c:pt>
                <c:pt idx="2">
                  <c:v>3.0333333333333332</c:v>
                </c:pt>
                <c:pt idx="3">
                  <c:v>3</c:v>
                </c:pt>
                <c:pt idx="4">
                  <c:v>2.7096774193548367</c:v>
                </c:pt>
                <c:pt idx="5">
                  <c:v>3.3666666666666667</c:v>
                </c:pt>
                <c:pt idx="6">
                  <c:v>2.2903225806451615</c:v>
                </c:pt>
                <c:pt idx="7">
                  <c:v>2.6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Sheet1!$E$5</c:f>
              <c:strCache>
                <c:ptCount val="1"/>
                <c:pt idx="0">
                  <c:v>삼성카드 taptap O _M</c:v>
                </c:pt>
              </c:strCache>
            </c:strRef>
          </c:tx>
          <c:spPr>
            <a:ln>
              <a:solidFill>
                <a:schemeClr val="accent4">
                  <a:lumMod val="20000"/>
                  <a:lumOff val="80000"/>
                </a:schemeClr>
              </a:solidFill>
            </a:ln>
          </c:spPr>
          <c:marker>
            <c:symbol val="none"/>
          </c:marker>
          <c:cat>
            <c:strRef>
              <c:f>Sheet1!$B$6:$B$13</c:f>
              <c:strCache>
                <c:ptCount val="8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  <c:pt idx="5">
                  <c:v>9월</c:v>
                </c:pt>
                <c:pt idx="6">
                  <c:v>10월</c:v>
                </c:pt>
                <c:pt idx="7">
                  <c:v>11월</c:v>
                </c:pt>
              </c:strCache>
            </c:strRef>
          </c:cat>
          <c:val>
            <c:numRef>
              <c:f>Sheet1!$E$6:$E$13</c:f>
              <c:numCache>
                <c:formatCode>_-* #,##0.0_-;\-* #,##0.0_-;_-* "-"_-;_-@_-</c:formatCode>
                <c:ptCount val="8"/>
                <c:pt idx="0">
                  <c:v>2.8</c:v>
                </c:pt>
                <c:pt idx="1">
                  <c:v>2.4516129032257923</c:v>
                </c:pt>
                <c:pt idx="2">
                  <c:v>3.2333333333333352</c:v>
                </c:pt>
                <c:pt idx="3">
                  <c:v>2.9032258064516152</c:v>
                </c:pt>
                <c:pt idx="4">
                  <c:v>2.6129032258064515</c:v>
                </c:pt>
                <c:pt idx="5">
                  <c:v>2.8333333333333335</c:v>
                </c:pt>
                <c:pt idx="6">
                  <c:v>2.2258064516129052</c:v>
                </c:pt>
                <c:pt idx="7">
                  <c:v>2.6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4750080"/>
        <c:axId val="1494752256"/>
      </c:lineChart>
      <c:catAx>
        <c:axId val="1494750080"/>
        <c:scaling>
          <c:orientation val="minMax"/>
        </c:scaling>
        <c:delete val="0"/>
        <c:axPos val="t"/>
        <c:numFmt formatCode="General" sourceLinked="0"/>
        <c:majorTickMark val="out"/>
        <c:minorTickMark val="none"/>
        <c:tickLblPos val="nextTo"/>
        <c:crossAx val="1494752256"/>
        <c:crosses val="autoZero"/>
        <c:auto val="1"/>
        <c:lblAlgn val="ctr"/>
        <c:lblOffset val="100"/>
        <c:noMultiLvlLbl val="0"/>
      </c:catAx>
      <c:valAx>
        <c:axId val="1494752256"/>
        <c:scaling>
          <c:orientation val="maxMin"/>
        </c:scaling>
        <c:delete val="1"/>
        <c:axPos val="l"/>
        <c:numFmt formatCode="_-* #,##0.0_-;\-* #,##0.0_-;_-* &quot;-&quot;_-;_-@_-" sourceLinked="1"/>
        <c:majorTickMark val="out"/>
        <c:minorTickMark val="none"/>
        <c:tickLblPos val="none"/>
        <c:crossAx val="1494750080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 algn="ctr">
        <a:defRPr lang="ko-KR" altLang="en-US" sz="800" b="1" i="0" u="none" strike="noStrike" kern="1200" baseline="0" dirty="0" smtClean="0">
          <a:gradFill>
            <a:gsLst>
              <a:gs pos="100000">
                <a:prstClr val="black">
                  <a:lumMod val="65000"/>
                  <a:lumOff val="35000"/>
                </a:prstClr>
              </a:gs>
              <a:gs pos="100000">
                <a:prstClr val="black">
                  <a:lumMod val="65000"/>
                  <a:lumOff val="35000"/>
                </a:prst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+mn-cs"/>
          <a:sym typeface="삼성긴고딕 Medium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1"/>
          <c:tx>
            <c:strRef>
              <c:f>Sheet1!$P$33</c:f>
              <c:strCache>
                <c:ptCount val="1"/>
                <c:pt idx="0">
                  <c:v>2015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Sheet1!$O$34:$O$43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Sheet1!$P$34:$P$43</c:f>
              <c:numCache>
                <c:formatCode>_(* #,##0.00_);_(* \(#,##0.00\);_(* "-"??_);_(@_)</c:formatCode>
                <c:ptCount val="10"/>
                <c:pt idx="0">
                  <c:v>7649.2939839369565</c:v>
                </c:pt>
                <c:pt idx="1">
                  <c:v>6627.6883379955625</c:v>
                </c:pt>
                <c:pt idx="2">
                  <c:v>9025.7122057752968</c:v>
                </c:pt>
                <c:pt idx="3">
                  <c:v>7311.8166160985438</c:v>
                </c:pt>
                <c:pt idx="4">
                  <c:v>7597.8243877019304</c:v>
                </c:pt>
                <c:pt idx="5">
                  <c:v>6385.2157325824328</c:v>
                </c:pt>
                <c:pt idx="6">
                  <c:v>6980.2972848596646</c:v>
                </c:pt>
                <c:pt idx="7">
                  <c:v>7109.2848743480072</c:v>
                </c:pt>
                <c:pt idx="8">
                  <c:v>7368.5646944478713</c:v>
                </c:pt>
                <c:pt idx="9">
                  <c:v>8680.7590190514802</c:v>
                </c:pt>
              </c:numCache>
            </c:numRef>
          </c:val>
          <c:smooth val="0"/>
        </c:ser>
        <c:ser>
          <c:idx val="1"/>
          <c:order val="0"/>
          <c:tx>
            <c:strRef>
              <c:f>Sheet1!$Q$33</c:f>
              <c:strCache>
                <c:ptCount val="1"/>
                <c:pt idx="0">
                  <c:v>2016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Sheet1!$O$34:$O$43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Sheet1!$Q$34:$Q$43</c:f>
              <c:numCache>
                <c:formatCode>_(* #,##0.00_);_(* \(#,##0.00\);_(* "-"??_);_(@_)</c:formatCode>
                <c:ptCount val="10"/>
                <c:pt idx="0">
                  <c:v>8000</c:v>
                </c:pt>
                <c:pt idx="1">
                  <c:v>9000</c:v>
                </c:pt>
                <c:pt idx="2">
                  <c:v>8867.7958297132463</c:v>
                </c:pt>
                <c:pt idx="3">
                  <c:v>6117.3349290333454</c:v>
                </c:pt>
                <c:pt idx="4">
                  <c:v>10302.255806814694</c:v>
                </c:pt>
                <c:pt idx="5">
                  <c:v>9971.9364452423706</c:v>
                </c:pt>
                <c:pt idx="6">
                  <c:v>9307.072739450763</c:v>
                </c:pt>
                <c:pt idx="7">
                  <c:v>7429.2088393639724</c:v>
                </c:pt>
                <c:pt idx="8">
                  <c:v>11649.080119185563</c:v>
                </c:pt>
                <c:pt idx="9">
                  <c:v>8733.0484712900889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6324368"/>
        <c:axId val="1616323280"/>
      </c:lineChart>
      <c:catAx>
        <c:axId val="1616324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16323280"/>
        <c:crosses val="autoZero"/>
        <c:auto val="1"/>
        <c:lblAlgn val="ctr"/>
        <c:lblOffset val="100"/>
        <c:noMultiLvlLbl val="0"/>
      </c:catAx>
      <c:valAx>
        <c:axId val="1616323280"/>
        <c:scaling>
          <c:orientation val="minMax"/>
        </c:scaling>
        <c:delete val="1"/>
        <c:axPos val="l"/>
        <c:numFmt formatCode="#,##0_);\(#,##0\)" sourceLinked="0"/>
        <c:majorTickMark val="out"/>
        <c:minorTickMark val="none"/>
        <c:tickLblPos val="none"/>
        <c:crossAx val="1616324368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11580597676896123"/>
          <c:y val="9.4703544221643843E-2"/>
          <c:w val="0.70436860229186593"/>
          <c:h val="4.8043984820690951E-2"/>
        </c:manualLayout>
      </c:layout>
      <c:overlay val="0"/>
    </c:legend>
    <c:plotVisOnly val="1"/>
    <c:dispBlanksAs val="gap"/>
    <c:showDLblsOverMax val="0"/>
  </c:chart>
  <c:txPr>
    <a:bodyPr/>
    <a:lstStyle/>
    <a:p>
      <a:pPr marL="0" algn="ctr" defTabSz="914400" rtl="0" eaLnBrk="1" fontAlgn="ctr" latinLnBrk="1" hangingPunct="1">
        <a:defRPr lang="ko-KR" altLang="en-US" sz="800" b="1" kern="1200" dirty="0" smtClean="0"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atin typeface="YouandiModern TextBold" pitchFamily="18" charset="-127"/>
          <a:ea typeface="YouandiModern TextBold" pitchFamily="18" charset="-127"/>
          <a:cs typeface="+mn-cs"/>
          <a:sym typeface="삼성긴고딕 Medium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59AFF-73E9-4CDB-B5BC-02359CAC278A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5880B-8F58-4799-B4F1-05851F6FB6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49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BE5CC-0BCF-43FB-A7E3-FA9DD1D1A6AC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7B6F4-FB7B-40E6-991D-20E0D8375A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2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B6F4-FB7B-40E6-991D-20E0D8375A1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048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4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6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6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184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82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0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평소 </a:t>
            </a:r>
            <a:r>
              <a:rPr lang="en-US" altLang="ko-KR" dirty="0" smtClean="0"/>
              <a:t>7~8</a:t>
            </a:r>
            <a:r>
              <a:rPr lang="ko-KR" altLang="en-US" smtClean="0"/>
              <a:t>천원이던 </a:t>
            </a:r>
            <a:r>
              <a:rPr lang="en-US" altLang="ko-KR" dirty="0" smtClean="0"/>
              <a:t>ZERO</a:t>
            </a:r>
            <a:r>
              <a:rPr lang="ko-KR" altLang="en-US" smtClean="0"/>
              <a:t>의 </a:t>
            </a:r>
            <a:r>
              <a:rPr lang="en-US" altLang="ko-KR" dirty="0" smtClean="0"/>
              <a:t>CPC</a:t>
            </a:r>
            <a:r>
              <a:rPr lang="ko-KR" altLang="en-US" smtClean="0"/>
              <a:t>가</a:t>
            </a:r>
            <a:endParaRPr lang="en-US" altLang="ko-KR" dirty="0" smtClean="0"/>
          </a:p>
          <a:p>
            <a:r>
              <a:rPr lang="ko-KR" altLang="en-US" dirty="0" smtClean="0"/>
              <a:t>삼성카드가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TapTap</a:t>
            </a:r>
            <a:r>
              <a:rPr lang="en-US" altLang="ko-KR" baseline="0" dirty="0" smtClean="0"/>
              <a:t> O, S</a:t>
            </a:r>
            <a:r>
              <a:rPr lang="ko-KR" altLang="en-US" baseline="0" smtClean="0"/>
              <a:t>가 출시되었던 </a:t>
            </a:r>
            <a:r>
              <a:rPr lang="en-US" altLang="ko-KR" dirty="0" smtClean="0"/>
              <a:t>5</a:t>
            </a:r>
            <a:r>
              <a:rPr lang="ko-KR" altLang="en-US" smtClean="0"/>
              <a:t>월에는 </a:t>
            </a:r>
            <a:r>
              <a:rPr lang="en-US" altLang="ko-KR" dirty="0" smtClean="0"/>
              <a:t>1</a:t>
            </a:r>
            <a:r>
              <a:rPr lang="ko-KR" altLang="en-US" smtClean="0"/>
              <a:t>만</a:t>
            </a:r>
            <a:r>
              <a:rPr lang="en-US" altLang="ko-KR" dirty="0" smtClean="0"/>
              <a:t>6</a:t>
            </a:r>
            <a:r>
              <a:rPr lang="ko-KR" altLang="en-US" smtClean="0"/>
              <a:t>천원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삼성을 비롯해</a:t>
            </a:r>
            <a:r>
              <a:rPr lang="en-US" altLang="ko-KR" dirty="0" smtClean="0"/>
              <a:t>, </a:t>
            </a:r>
            <a:r>
              <a:rPr lang="ko-KR" altLang="en-US" smtClean="0"/>
              <a:t>롯데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시티도 신카드를 출시했던</a:t>
            </a:r>
            <a:r>
              <a:rPr lang="en-US" altLang="ko-KR" baseline="0" dirty="0" smtClean="0"/>
              <a:t>, 9</a:t>
            </a:r>
            <a:r>
              <a:rPr lang="ko-KR" altLang="en-US" baseline="0" smtClean="0"/>
              <a:t>월에는 </a:t>
            </a:r>
            <a:r>
              <a:rPr lang="en-US" altLang="ko-KR" baseline="0" dirty="0" smtClean="0"/>
              <a:t>2</a:t>
            </a:r>
            <a:r>
              <a:rPr lang="ko-KR" altLang="en-US" baseline="0" smtClean="0"/>
              <a:t>만원까지 올라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7B6F4-FB7B-40E6-991D-20E0D8375A1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4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40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752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34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40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2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14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초안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AB0-E7E8-4BFB-BD8F-4DE98EC796C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43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-32" y="0"/>
            <a:ext cx="9144064" cy="6858023"/>
            <a:chOff x="-32" y="1184170"/>
            <a:chExt cx="9144064" cy="6750608"/>
          </a:xfrm>
        </p:grpSpPr>
        <p:grpSp>
          <p:nvGrpSpPr>
            <p:cNvPr id="15" name="그룹 6"/>
            <p:cNvGrpSpPr/>
            <p:nvPr/>
          </p:nvGrpSpPr>
          <p:grpSpPr>
            <a:xfrm>
              <a:off x="-32" y="1184170"/>
              <a:ext cx="9137153" cy="6750608"/>
              <a:chOff x="-32" y="1184170"/>
              <a:chExt cx="9137153" cy="675060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712" y="1184170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-32" y="118417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467" y="118417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 userDrawn="1"/>
        </p:nvSpPr>
        <p:spPr>
          <a:xfrm>
            <a:off x="99412" y="109285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 Box 82"/>
          <p:cNvSpPr txBox="1">
            <a:spLocks noChangeArrowheads="1"/>
          </p:cNvSpPr>
          <p:nvPr userDrawn="1"/>
        </p:nvSpPr>
        <p:spPr bwMode="auto">
          <a:xfrm>
            <a:off x="3818076" y="6698672"/>
            <a:ext cx="15087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7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rPr>
              <a:t>SMART INTERACTIVE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슬라이드 번호 개체 틀 3"/>
          <p:cNvSpPr txBox="1">
            <a:spLocks/>
          </p:cNvSpPr>
          <p:nvPr userDrawn="1"/>
        </p:nvSpPr>
        <p:spPr>
          <a:xfrm>
            <a:off x="8695184" y="6454178"/>
            <a:ext cx="467866" cy="370508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B9DB7-598E-4192-9363-F32F79691162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effectLst/>
              <a:uLnTx/>
              <a:uFillTx/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19144-C0EC-4DEC-B69D-BA4B74BA2E26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5314B-DA14-4850-963C-00F8FAC49F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8715404" y="6429396"/>
            <a:ext cx="467866" cy="370508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B9DB7-598E-4192-9363-F32F79691162}" type="slidenum">
              <a:rPr kumimoji="0" lang="ko-KR" altLang="en-US" sz="9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7253-0C52-4DBF-913D-A94510EDF615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0D6C4-62AB-4469-9B03-B7672D2EF4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52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0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2.png"/><Relationship Id="rId7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19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gif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1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19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1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62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2.png"/><Relationship Id="rId7" Type="http://schemas.openxmlformats.org/officeDocument/2006/relationships/image" Target="../media/image1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smart-lci\Desktop\visual_X.jpg"/>
          <p:cNvPicPr>
            <a:picLocks noChangeAspect="1" noChangeArrowheads="1"/>
          </p:cNvPicPr>
          <p:nvPr/>
        </p:nvPicPr>
        <p:blipFill>
          <a:blip r:embed="rId2" cstate="print"/>
          <a:srcRect l="34316" r="19573"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  <p:sp>
        <p:nvSpPr>
          <p:cNvPr id="18" name="Text Box 81"/>
          <p:cNvSpPr txBox="1">
            <a:spLocks noChangeArrowheads="1"/>
          </p:cNvSpPr>
          <p:nvPr/>
        </p:nvSpPr>
        <p:spPr bwMode="auto">
          <a:xfrm>
            <a:off x="204695" y="3424237"/>
            <a:ext cx="47589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 smtClean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</a:rPr>
              <a:t>2017. Search Ad Proposal </a:t>
            </a:r>
            <a:endParaRPr lang="ko-KR" altLang="en-US" sz="2800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19" name="Rectangle 84"/>
          <p:cNvSpPr>
            <a:spLocks noChangeArrowheads="1"/>
          </p:cNvSpPr>
          <p:nvPr/>
        </p:nvSpPr>
        <p:spPr bwMode="auto">
          <a:xfrm>
            <a:off x="197375" y="2500306"/>
            <a:ext cx="52318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rPr>
              <a:t>Hyundai Card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ExtraBold" pitchFamily="18" charset="-127"/>
              <a:ea typeface="YouandiModern HeadExtraBold" pitchFamily="18" charset="-127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3818076" y="6357958"/>
            <a:ext cx="150874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rPr>
              <a:t>2016. Dec</a:t>
            </a:r>
          </a:p>
          <a:p>
            <a:pPr algn="ctr">
              <a:spcBef>
                <a:spcPct val="50000"/>
              </a:spcBef>
            </a:pP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rPr>
              <a:t>SMART INTERACTIVE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7950" y="541724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전년 대비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CPA</a:t>
            </a:r>
            <a:r>
              <a:rPr lang="ko-KR" altLang="en-US" sz="20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를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유지하면서 발급 수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33%</a:t>
            </a:r>
            <a:r>
              <a:rPr lang="ko-KR" altLang="en-US" sz="20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상승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!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07913" y="3712487"/>
            <a:ext cx="1080000" cy="1589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2015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</a:t>
            </a:r>
            <a:endParaRPr lang="en-US" altLang="ko-KR" sz="12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04630" y="3714752"/>
            <a:ext cx="1080000" cy="1575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2016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04630" y="3074982"/>
            <a:ext cx="1080000" cy="646114"/>
          </a:xfrm>
          <a:prstGeom prst="rect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33%</a:t>
            </a:r>
            <a:endParaRPr lang="ko-KR" altLang="en-US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64823" y="5291299"/>
            <a:ext cx="374420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197265" y="3709315"/>
            <a:ext cx="1080000" cy="1589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2015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</a:t>
            </a:r>
            <a:endParaRPr lang="en-US" altLang="ko-KR" sz="12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93982" y="3711580"/>
            <a:ext cx="1080000" cy="1575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2016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93982" y="3071810"/>
            <a:ext cx="1080000" cy="646114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30%</a:t>
            </a:r>
            <a:endParaRPr lang="ko-KR" altLang="en-US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654175" y="5288127"/>
            <a:ext cx="374420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664200" y="3826555"/>
            <a:ext cx="1709757" cy="10987"/>
          </a:xfrm>
          <a:prstGeom prst="line">
            <a:avLst/>
          </a:prstGeom>
          <a:ln>
            <a:solidFill>
              <a:srgbClr val="D80546"/>
            </a:solidFill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90329" y="5397357"/>
            <a:ext cx="7363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*</a:t>
            </a:r>
            <a:r>
              <a:rPr lang="ko-KR" altLang="en-US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2015-2016</a:t>
            </a:r>
            <a:r>
              <a:rPr lang="ko-KR" altLang="en-US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년 검색광고 운영성과</a:t>
            </a:r>
            <a:endParaRPr lang="en-US" altLang="ko-KR" sz="1000" b="1" dirty="0" smtClean="0">
              <a:gradFill>
                <a:gsLst>
                  <a:gs pos="100000">
                    <a:srgbClr val="4F4E4E"/>
                  </a:gs>
                  <a:gs pos="100000">
                    <a:srgbClr val="4F4E4E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4942" y="2120384"/>
            <a:ext cx="269095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비용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/CPA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비교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2133601"/>
            <a:ext cx="269095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발급성과 비교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8010" y="3896547"/>
            <a:ext cx="15315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 </a:t>
            </a:r>
            <a:r>
              <a:rPr lang="ko-KR" altLang="en-US" sz="2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</a:t>
            </a:r>
            <a:endParaRPr lang="en-US" altLang="ko-KR" sz="20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728" y="3682845"/>
            <a:ext cx="857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19,688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00364" y="3543301"/>
            <a:ext cx="857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26,217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86380" y="3565672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109,444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29454" y="3533776"/>
            <a:ext cx="857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106,601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7950" y="541724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스마트도 한 몫을 담당할 수 있어서 보람된 한 해였습니다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24940" y="161441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2" name="대각선 방향의 모서리가 잘린 사각형 41"/>
          <p:cNvSpPr/>
          <p:nvPr/>
        </p:nvSpPr>
        <p:spPr>
          <a:xfrm>
            <a:off x="724940" y="133479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이슈에 빠른 대응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679767" y="161441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34594" y="161441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9422" y="161441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6" name="대각선 방향의 모서리가 잘린 사각형 45"/>
          <p:cNvSpPr/>
          <p:nvPr/>
        </p:nvSpPr>
        <p:spPr>
          <a:xfrm>
            <a:off x="2679767" y="133479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NAVER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브랜드검색 제안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대각선 방향의 모서리가 잘린 사각형 46"/>
          <p:cNvSpPr/>
          <p:nvPr/>
        </p:nvSpPr>
        <p:spPr>
          <a:xfrm>
            <a:off x="4634594" y="133479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 매체 제안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4" name="대각선 방향의 모서리가 잘린 사각형 83"/>
          <p:cNvSpPr/>
          <p:nvPr/>
        </p:nvSpPr>
        <p:spPr>
          <a:xfrm>
            <a:off x="6589422" y="133479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전용 솔루션 구비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85" name="그룹 55"/>
          <p:cNvGrpSpPr/>
          <p:nvPr/>
        </p:nvGrpSpPr>
        <p:grpSpPr>
          <a:xfrm>
            <a:off x="792582" y="1732231"/>
            <a:ext cx="1584176" cy="936104"/>
            <a:chOff x="827584" y="1484784"/>
            <a:chExt cx="1584176" cy="1008112"/>
          </a:xfrm>
        </p:grpSpPr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1484784"/>
              <a:ext cx="792087" cy="1008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63738" y="1556792"/>
              <a:ext cx="74802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6798" y="1804238"/>
            <a:ext cx="1656000" cy="75353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grpSp>
        <p:nvGrpSpPr>
          <p:cNvPr id="89" name="그룹 54"/>
          <p:cNvGrpSpPr/>
          <p:nvPr/>
        </p:nvGrpSpPr>
        <p:grpSpPr>
          <a:xfrm>
            <a:off x="4753198" y="1732231"/>
            <a:ext cx="1584000" cy="936107"/>
            <a:chOff x="4716016" y="1484781"/>
            <a:chExt cx="1620097" cy="1044000"/>
          </a:xfrm>
        </p:grpSpPr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1484783"/>
              <a:ext cx="864096" cy="58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1"/>
            <p:cNvPicPr>
              <a:picLocks noChangeArrowheads="1"/>
            </p:cNvPicPr>
            <p:nvPr/>
          </p:nvPicPr>
          <p:blipFill>
            <a:blip r:embed="rId6" cstate="print"/>
            <a:srcRect r="-1312" b="42857"/>
            <a:stretch>
              <a:fillRect/>
            </a:stretch>
          </p:blipFill>
          <p:spPr bwMode="auto">
            <a:xfrm>
              <a:off x="5580112" y="1484781"/>
              <a:ext cx="756001" cy="104400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92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16016" y="2132858"/>
              <a:ext cx="864000" cy="392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1406" y="1732230"/>
            <a:ext cx="1584000" cy="97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720574" y="327989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95" name="대각선 방향의 모서리가 잘린 사각형 94"/>
          <p:cNvSpPr/>
          <p:nvPr/>
        </p:nvSpPr>
        <p:spPr>
          <a:xfrm>
            <a:off x="720574" y="2991746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비딩가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다운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75401" y="327989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630228" y="327989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98" name="대각선 방향의 모서리가 잘린 사각형 97"/>
          <p:cNvSpPr/>
          <p:nvPr/>
        </p:nvSpPr>
        <p:spPr>
          <a:xfrm>
            <a:off x="2675401" y="2991746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혜택 순서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9" name="대각선 방향의 모서리가 잘린 사각형 98"/>
          <p:cNvSpPr/>
          <p:nvPr/>
        </p:nvSpPr>
        <p:spPr>
          <a:xfrm>
            <a:off x="4630228" y="2991746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TEST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0" name="대각선 방향의 모서리가 잘린 사각형 99"/>
          <p:cNvSpPr/>
          <p:nvPr/>
        </p:nvSpPr>
        <p:spPr>
          <a:xfrm>
            <a:off x="6585056" y="2991746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상순위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20574" y="493530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02" name="대각선 방향의 모서리가 잘린 사각형 101"/>
          <p:cNvSpPr/>
          <p:nvPr/>
        </p:nvSpPr>
        <p:spPr>
          <a:xfrm>
            <a:off x="720574" y="4639571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영업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비영업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TEST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675401" y="493530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630228" y="493530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585056" y="4935304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06" name="대각선 방향의 모서리가 잘린 사각형 105"/>
          <p:cNvSpPr/>
          <p:nvPr/>
        </p:nvSpPr>
        <p:spPr>
          <a:xfrm>
            <a:off x="2675401" y="4639571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구글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사이트링크 추가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7" name="대각선 방향의 모서리가 잘린 사각형 106"/>
          <p:cNvSpPr/>
          <p:nvPr/>
        </p:nvSpPr>
        <p:spPr>
          <a:xfrm>
            <a:off x="4630228" y="4639571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컨텐츠네트워크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ON/OFF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8" name="대각선 방향의 모서리가 잘린 사각형 107"/>
          <p:cNvSpPr/>
          <p:nvPr/>
        </p:nvSpPr>
        <p:spPr>
          <a:xfrm>
            <a:off x="6585056" y="4639571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A/B TEST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9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2582" y="3395953"/>
            <a:ext cx="1584000" cy="95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36798" y="3395951"/>
            <a:ext cx="1620000" cy="103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17190" y="3467960"/>
            <a:ext cx="1584000" cy="78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2582" y="5086852"/>
            <a:ext cx="1620000" cy="88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36798" y="5051367"/>
            <a:ext cx="1620000" cy="102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14" cstate="print"/>
          <a:srcRect b="8469"/>
          <a:stretch>
            <a:fillRect/>
          </a:stretch>
        </p:blipFill>
        <p:spPr bwMode="auto">
          <a:xfrm>
            <a:off x="4717190" y="5051367"/>
            <a:ext cx="1584000" cy="98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58198" y="5123375"/>
            <a:ext cx="1584000" cy="88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직사각형 115"/>
          <p:cNvSpPr/>
          <p:nvPr/>
        </p:nvSpPr>
        <p:spPr>
          <a:xfrm>
            <a:off x="6589422" y="327677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11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97414" y="3368000"/>
            <a:ext cx="1584000" cy="95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4"/>
          <p:cNvSpPr>
            <a:spLocks noChangeArrowheads="1"/>
          </p:cNvSpPr>
          <p:nvPr/>
        </p:nvSpPr>
        <p:spPr bwMode="auto">
          <a:xfrm>
            <a:off x="1382467" y="1988840"/>
            <a:ext cx="6375668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다가오는 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HeadExtraBold" pitchFamily="18" charset="-127"/>
              <a:ea typeface="YouandiModern HeadExtraBold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2017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년의 현대카드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HeadExtraBold" pitchFamily="18" charset="-127"/>
              <a:ea typeface="YouandiModern HeadExtraBold" pitchFamily="18" charset="-127"/>
            </a:endParaRPr>
          </a:p>
          <a:p>
            <a:pPr algn="ctr"/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HeadExtraBold" pitchFamily="18" charset="-127"/>
              <a:ea typeface="YouandiModern HeadExtraBold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올해의 역량을 바탕으로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HeadExtraBold" pitchFamily="18" charset="-127"/>
              <a:ea typeface="YouandiModern HeadExtraBold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또 다른 성과를 만들겠습니다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HeadExtraBold" pitchFamily="18" charset="-127"/>
                <a:ea typeface="YouandiModern HeadExtraBold" pitchFamily="18" charset="-127"/>
              </a:rPr>
              <a:t>.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YouandiModern HeadExtraBold" pitchFamily="18" charset="-127"/>
              <a:ea typeface="YouandiModern HeadExtra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432635" y="2922777"/>
            <a:ext cx="1934983" cy="1934983"/>
            <a:chOff x="2775426" y="2751281"/>
            <a:chExt cx="1669906" cy="1669906"/>
          </a:xfrm>
        </p:grpSpPr>
        <p:grpSp>
          <p:nvGrpSpPr>
            <p:cNvPr id="10" name="그룹 7"/>
            <p:cNvGrpSpPr/>
            <p:nvPr/>
          </p:nvGrpSpPr>
          <p:grpSpPr>
            <a:xfrm>
              <a:off x="2775426" y="2751281"/>
              <a:ext cx="1669906" cy="1669906"/>
              <a:chOff x="1425682" y="2677759"/>
              <a:chExt cx="1669906" cy="1669906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485403" y="2737480"/>
                <a:ext cx="1550464" cy="1550464"/>
              </a:xfrm>
              <a:prstGeom prst="ellipse">
                <a:avLst/>
              </a:prstGeom>
              <a:solidFill>
                <a:srgbClr val="FF0648"/>
              </a:solidFill>
              <a:ln w="158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spcBef>
                    <a:spcPct val="20000"/>
                  </a:spcBef>
                </a:pPr>
                <a:endParaRPr lang="en-US" altLang="ko-KR" sz="1100" b="1" spc="-150" dirty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425682" y="2677759"/>
                <a:ext cx="1669906" cy="166990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095525" y="3415522"/>
              <a:ext cx="1051664" cy="29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ctr">
                <a:spcBef>
                  <a:spcPct val="20000"/>
                </a:spcBef>
              </a:pPr>
              <a:r>
                <a:rPr lang="ko-KR" altLang="en-US" sz="16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발급 수 상승</a:t>
              </a:r>
              <a:endPara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07957" y="2889356"/>
            <a:ext cx="1934983" cy="1934983"/>
            <a:chOff x="2775426" y="2751281"/>
            <a:chExt cx="1669906" cy="1669906"/>
          </a:xfrm>
        </p:grpSpPr>
        <p:grpSp>
          <p:nvGrpSpPr>
            <p:cNvPr id="15" name="그룹 20"/>
            <p:cNvGrpSpPr/>
            <p:nvPr/>
          </p:nvGrpSpPr>
          <p:grpSpPr>
            <a:xfrm>
              <a:off x="2775426" y="2751281"/>
              <a:ext cx="1669906" cy="1669906"/>
              <a:chOff x="1425682" y="2677759"/>
              <a:chExt cx="1669906" cy="1669906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485403" y="2737480"/>
                <a:ext cx="1550464" cy="1550464"/>
              </a:xfrm>
              <a:prstGeom prst="ellipse">
                <a:avLst/>
              </a:prstGeom>
              <a:solidFill>
                <a:srgbClr val="B81651"/>
              </a:solidFill>
              <a:ln w="158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spcBef>
                    <a:spcPct val="20000"/>
                  </a:spcBef>
                </a:pPr>
                <a:endParaRPr lang="en-US" altLang="ko-KR" sz="1100" b="1" spc="-150" dirty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425682" y="2677759"/>
                <a:ext cx="1669906" cy="166990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001316" y="3437057"/>
              <a:ext cx="1207989" cy="29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ctr">
                <a:spcBef>
                  <a:spcPct val="20000"/>
                </a:spcBef>
              </a:pPr>
              <a:r>
                <a:rPr lang="ko-KR" altLang="en-US" sz="16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발급 효율 증대</a:t>
              </a:r>
              <a:endParaRPr lang="en-US" altLang="ko-KR" sz="1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761824" y="2922777"/>
            <a:ext cx="1934983" cy="1934983"/>
            <a:chOff x="2775426" y="2751281"/>
            <a:chExt cx="1669906" cy="1669906"/>
          </a:xfrm>
        </p:grpSpPr>
        <p:grpSp>
          <p:nvGrpSpPr>
            <p:cNvPr id="20" name="그룹 7"/>
            <p:cNvGrpSpPr/>
            <p:nvPr/>
          </p:nvGrpSpPr>
          <p:grpSpPr>
            <a:xfrm>
              <a:off x="2775426" y="2751281"/>
              <a:ext cx="1669906" cy="1669906"/>
              <a:chOff x="1425682" y="2677759"/>
              <a:chExt cx="1669906" cy="1669906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1485403" y="2737480"/>
                <a:ext cx="1550464" cy="1550464"/>
              </a:xfrm>
              <a:prstGeom prst="ellipse">
                <a:avLst/>
              </a:prstGeom>
              <a:solidFill>
                <a:srgbClr val="6F2848"/>
              </a:solidFill>
              <a:ln w="158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spcBef>
                    <a:spcPct val="20000"/>
                  </a:spcBef>
                </a:pPr>
                <a:endParaRPr lang="en-US" altLang="ko-KR" sz="1100" b="1" spc="-150" dirty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425682" y="2677759"/>
                <a:ext cx="1669906" cy="166990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itchFamily="18" charset="-127"/>
                  <a:ea typeface="조선일보명조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189704" y="3282230"/>
              <a:ext cx="840003" cy="547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ctr">
                <a:spcBef>
                  <a:spcPct val="20000"/>
                </a:spcBef>
              </a:pPr>
              <a:r>
                <a:rPr lang="ko-KR" altLang="en-US" sz="16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신상품</a:t>
              </a:r>
              <a:endPara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marL="342900" indent="-342900" algn="ctr">
                <a:spcBef>
                  <a:spcPct val="20000"/>
                </a:spcBef>
              </a:pPr>
              <a:r>
                <a:rPr lang="ko-KR" altLang="en-US" sz="16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출시 대응</a:t>
              </a:r>
              <a:endParaRPr lang="en-US" altLang="ko-KR" sz="1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10692" y="1963753"/>
            <a:ext cx="2520280" cy="32224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2017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과제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art-lci\Desktop\현대카드_2017\현대카드_이미지\visual_M.jpg"/>
          <p:cNvPicPr>
            <a:picLocks noChangeAspect="1" noChangeArrowheads="1"/>
          </p:cNvPicPr>
          <p:nvPr/>
        </p:nvPicPr>
        <p:blipFill>
          <a:blip r:embed="rId2" cstate="print"/>
          <a:srcRect l="35129" t="1690" r="19849" b="2321"/>
          <a:stretch>
            <a:fillRect/>
          </a:stretch>
        </p:blipFill>
        <p:spPr bwMode="auto">
          <a:xfrm>
            <a:off x="0" y="-24"/>
            <a:ext cx="9144000" cy="674213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#1. </a:t>
            </a:r>
            <a:r>
              <a:rPr lang="ko-KR" altLang="en-US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운영 전략</a:t>
            </a:r>
            <a:endParaRPr lang="en-US" altLang="ko-KR" sz="32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85258" y="2913403"/>
            <a:ext cx="876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네이버 </a:t>
            </a:r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최상단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노출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플랫폼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55767" y="2452681"/>
            <a:ext cx="5816616" cy="3429024"/>
            <a:chOff x="1285852" y="2000240"/>
            <a:chExt cx="6286544" cy="3706057"/>
          </a:xfrm>
        </p:grpSpPr>
        <p:grpSp>
          <p:nvGrpSpPr>
            <p:cNvPr id="24" name="그룹 23"/>
            <p:cNvGrpSpPr/>
            <p:nvPr/>
          </p:nvGrpSpPr>
          <p:grpSpPr>
            <a:xfrm>
              <a:off x="1285852" y="2000240"/>
              <a:ext cx="4472827" cy="3706057"/>
              <a:chOff x="1285852" y="2000240"/>
              <a:chExt cx="4472827" cy="3706057"/>
            </a:xfrm>
          </p:grpSpPr>
          <p:pic>
            <p:nvPicPr>
              <p:cNvPr id="14" name="그림 13" descr="Computer-Screen-6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85852" y="2000240"/>
                <a:ext cx="4472827" cy="3706057"/>
              </a:xfrm>
              <a:prstGeom prst="rect">
                <a:avLst/>
              </a:prstGeom>
            </p:spPr>
          </p:pic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10515"/>
              <a:stretch>
                <a:fillRect/>
              </a:stretch>
            </p:blipFill>
            <p:spPr bwMode="auto">
              <a:xfrm>
                <a:off x="1695430" y="2290756"/>
                <a:ext cx="3627716" cy="20669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4281710" y="2481327"/>
              <a:ext cx="3290686" cy="3162251"/>
              <a:chOff x="4286248" y="2428868"/>
              <a:chExt cx="3290686" cy="3162251"/>
            </a:xfrm>
          </p:grpSpPr>
          <p:pic>
            <p:nvPicPr>
              <p:cNvPr id="17" name="Picture 2" descr="http://iphoneroot.com/wp-content/uploads/2014/02/iPhone6-will-be-released-soon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286248" y="2428868"/>
                <a:ext cx="3290686" cy="3162251"/>
              </a:xfrm>
              <a:prstGeom prst="rect">
                <a:avLst/>
              </a:prstGeom>
              <a:noFill/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b="20655"/>
              <a:stretch>
                <a:fillRect/>
              </a:stretch>
            </p:blipFill>
            <p:spPr bwMode="auto">
              <a:xfrm>
                <a:off x="5219705" y="2828920"/>
                <a:ext cx="1409514" cy="230505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26" name="TextBox 25"/>
          <p:cNvSpPr txBox="1"/>
          <p:nvPr/>
        </p:nvSpPr>
        <p:spPr>
          <a:xfrm>
            <a:off x="6567502" y="5893758"/>
            <a:ext cx="1584176" cy="261610"/>
          </a:xfrm>
          <a:prstGeom prst="rect">
            <a:avLst/>
          </a:prstGeom>
          <a:solidFill>
            <a:srgbClr val="6F28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넓은 영역 높은 노출점유율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525" y="5891213"/>
            <a:ext cx="1584176" cy="261610"/>
          </a:xfrm>
          <a:prstGeom prst="rect">
            <a:avLst/>
          </a:prstGeom>
          <a:solidFill>
            <a:srgbClr val="B816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신청 페이지로 바로 유입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1314" y="2453010"/>
            <a:ext cx="1584176" cy="261610"/>
          </a:xfrm>
          <a:prstGeom prst="rect">
            <a:avLst/>
          </a:prstGeom>
          <a:solidFill>
            <a:srgbClr val="B816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 별 문구 노출 가능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0575" y="1990346"/>
            <a:ext cx="1584176" cy="261610"/>
          </a:xfrm>
          <a:prstGeom prst="rect">
            <a:avLst/>
          </a:prstGeom>
          <a:solidFill>
            <a:srgbClr val="D80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통합검색 </a:t>
            </a:r>
            <a:r>
              <a:rPr lang="ko-KR" altLang="en-US" sz="11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최상단</a:t>
            </a:r>
            <a:r>
              <a:rPr lang="ko-KR" altLang="en-US" sz="11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노출</a:t>
            </a:r>
          </a:p>
        </p:txBody>
      </p:sp>
      <p:cxnSp>
        <p:nvCxnSpPr>
          <p:cNvPr id="33" name="직선 연결선 32"/>
          <p:cNvCxnSpPr>
            <a:endCxn id="29" idx="2"/>
          </p:cNvCxnSpPr>
          <p:nvPr/>
        </p:nvCxnSpPr>
        <p:spPr>
          <a:xfrm rot="16200000" flipV="1">
            <a:off x="1767273" y="2267346"/>
            <a:ext cx="1034168" cy="1003387"/>
          </a:xfrm>
          <a:prstGeom prst="line">
            <a:avLst/>
          </a:prstGeom>
          <a:ln w="9525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27" idx="0"/>
          </p:cNvCxnSpPr>
          <p:nvPr/>
        </p:nvCxnSpPr>
        <p:spPr>
          <a:xfrm rot="5400000">
            <a:off x="1365198" y="4470360"/>
            <a:ext cx="1819269" cy="1022437"/>
          </a:xfrm>
          <a:prstGeom prst="line">
            <a:avLst/>
          </a:prstGeom>
          <a:ln w="9525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endCxn id="28" idx="2"/>
          </p:cNvCxnSpPr>
          <p:nvPr/>
        </p:nvCxnSpPr>
        <p:spPr>
          <a:xfrm rot="5400000" flipH="1" flipV="1">
            <a:off x="6156296" y="2844836"/>
            <a:ext cx="1357322" cy="1096890"/>
          </a:xfrm>
          <a:prstGeom prst="line">
            <a:avLst/>
          </a:prstGeom>
          <a:ln w="9525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26" idx="0"/>
          </p:cNvCxnSpPr>
          <p:nvPr/>
        </p:nvCxnSpPr>
        <p:spPr>
          <a:xfrm rot="16200000" flipH="1">
            <a:off x="6184707" y="4718875"/>
            <a:ext cx="1276688" cy="1073078"/>
          </a:xfrm>
          <a:prstGeom prst="line">
            <a:avLst/>
          </a:prstGeom>
          <a:ln w="9525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475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당연히 발급 수에서 독보적인 존재감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7494" y="166686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 영역별 발급성과 현황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1670" y="360398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PC</a:t>
            </a:r>
          </a:p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46%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61510" y="403603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Mobile</a:t>
            </a:r>
          </a:p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43%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6594" y="5796279"/>
            <a:ext cx="876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약 </a:t>
            </a:r>
            <a:r>
              <a:rPr lang="en-US" altLang="ko-KR" sz="2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90%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발급 비중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46431" y="5965818"/>
            <a:ext cx="4880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*16</a:t>
            </a:r>
            <a:r>
              <a:rPr lang="ko-KR" altLang="en-US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 현대카드 최근 운영 성과 기준</a:t>
            </a:r>
            <a:endParaRPr lang="en-US" altLang="ko-KR" sz="800" b="1" dirty="0" smtClean="0">
              <a:solidFill>
                <a:srgbClr val="FF0000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16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graphicFrame>
        <p:nvGraphicFramePr>
          <p:cNvPr id="17" name="차트 16"/>
          <p:cNvGraphicFramePr/>
          <p:nvPr/>
        </p:nvGraphicFramePr>
        <p:xfrm>
          <a:off x="1524000" y="185578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6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357430" y="167009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신용카드정보의 단점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하지만 다소 불친절한 플랫폼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일반적인 검색광고의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전략이 통하지 </a:t>
            </a:r>
            <a:r>
              <a:rPr lang="ko-KR" altLang="en-US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않는 곳</a:t>
            </a:r>
            <a:r>
              <a:rPr lang="en-US" altLang="ko-KR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641715" y="5046840"/>
            <a:ext cx="1871676" cy="70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PC/Mobile</a:t>
            </a: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별도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불가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122752" y="5046840"/>
            <a:ext cx="1843744" cy="70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느린 검수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빠른 대응 취약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146275" y="4943316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회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변경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분 소요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6353" y="2784601"/>
            <a:ext cx="2084011" cy="191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3" b="1141"/>
          <a:stretch>
            <a:fillRect/>
          </a:stretch>
        </p:blipFill>
        <p:spPr bwMode="auto">
          <a:xfrm>
            <a:off x="3587533" y="2785267"/>
            <a:ext cx="1963291" cy="19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C:\Users\SMART-~1\AppData\Local\Temp\BNZ.5845093913a39140\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00773" y="2671757"/>
            <a:ext cx="2095501" cy="2095501"/>
          </a:xfrm>
          <a:prstGeom prst="rect">
            <a:avLst/>
          </a:prstGeom>
          <a:noFill/>
        </p:spPr>
      </p:pic>
      <p:pic>
        <p:nvPicPr>
          <p:cNvPr id="15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타사를 보면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혜택을 기준으로 카테고리에 따른 전략을 구사하기도 하지만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41583"/>
            <a:ext cx="2361758" cy="395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1970" y="2241583"/>
            <a:ext cx="2437818" cy="395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9890" y="2241307"/>
            <a:ext cx="2404220" cy="394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55576" y="1665640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주유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카테고리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노출 현황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7864" y="1674349"/>
            <a:ext cx="239950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통신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카테고리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노출 현황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0152" y="1670012"/>
            <a:ext cx="239950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교육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카테고리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노출 현황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84213" y="2172299"/>
            <a:ext cx="2530465" cy="2428892"/>
          </a:xfrm>
          <a:prstGeom prst="rect">
            <a:avLst/>
          </a:prstGeom>
          <a:solidFill>
            <a:schemeClr val="accent2">
              <a:lumMod val="20000"/>
              <a:lumOff val="80000"/>
              <a:alpha val="3000"/>
            </a:schemeClr>
          </a:solidFill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306767" y="2172300"/>
            <a:ext cx="2530465" cy="2428892"/>
          </a:xfrm>
          <a:prstGeom prst="rect">
            <a:avLst/>
          </a:prstGeom>
          <a:solidFill>
            <a:schemeClr val="accent2">
              <a:lumMod val="20000"/>
              <a:lumOff val="80000"/>
              <a:alpha val="3000"/>
            </a:schemeClr>
          </a:solidFill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929323" y="2172300"/>
            <a:ext cx="2530465" cy="16459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"/>
            </a:schemeClr>
          </a:solidFill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00031" y="4653579"/>
            <a:ext cx="7759757" cy="154145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95968" y="3886811"/>
            <a:ext cx="2425720" cy="7143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17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32" y="-24"/>
            <a:ext cx="9144032" cy="6750604"/>
            <a:chOff x="-32" y="321734"/>
            <a:chExt cx="9144032" cy="6750604"/>
          </a:xfrm>
        </p:grpSpPr>
        <p:grpSp>
          <p:nvGrpSpPr>
            <p:cNvPr id="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4"/>
            <p:cNvSpPr>
              <a:spLocks noChangeArrowheads="1"/>
            </p:cNvSpPr>
            <p:nvPr/>
          </p:nvSpPr>
          <p:spPr bwMode="auto">
            <a:xfrm>
              <a:off x="2153195" y="2818717"/>
              <a:ext cx="4833374" cy="1508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YouandiModern HeadExtraBold" pitchFamily="18" charset="-127"/>
                  <a:ea typeface="YouandiModern HeadExtraBold" pitchFamily="18" charset="-127"/>
                </a:rPr>
                <a:t>안녕하세요</a:t>
              </a:r>
              <a:endParaRPr lang="en-US" altLang="ko-KR" sz="28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endParaRPr>
            </a:p>
            <a:p>
              <a:pPr algn="ctr"/>
              <a:endParaRPr lang="en-US" altLang="ko-KR" sz="28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endParaRPr>
            </a:p>
            <a:p>
              <a:pPr algn="ctr"/>
              <a:r>
                <a:rPr lang="ko-KR" altLang="en-US" sz="3600" dirty="0" err="1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YouandiModern HeadExtraBold" pitchFamily="18" charset="-127"/>
                  <a:ea typeface="YouandiModern HeadExtraBold" pitchFamily="18" charset="-127"/>
                </a:rPr>
                <a:t>스마트인터랙티브</a:t>
              </a:r>
              <a:r>
                <a:rPr lang="ko-KR" altLang="en-US" sz="3600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YouandiModern HeadExtraBold" pitchFamily="18" charset="-127"/>
                  <a:ea typeface="YouandiModern HeadExtraBold" pitchFamily="18" charset="-127"/>
                </a:rPr>
                <a:t> </a:t>
              </a:r>
              <a:r>
                <a:rPr lang="ko-KR" altLang="en-US" sz="2800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YouandiModern HeadExtraBold" pitchFamily="18" charset="-127"/>
                  <a:ea typeface="YouandiModern HeadExtraBold" pitchFamily="18" charset="-127"/>
                </a:rPr>
                <a:t>입니다</a:t>
              </a:r>
              <a:r>
                <a:rPr lang="en-US" altLang="ko-KR" sz="2800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</a:gsLst>
                    <a:lin ang="5400000" scaled="0"/>
                  </a:gradFill>
                  <a:latin typeface="YouandiModern HeadExtraBold" pitchFamily="18" charset="-127"/>
                  <a:ea typeface="YouandiModern HeadExtraBold" pitchFamily="18" charset="-127"/>
                </a:rPr>
                <a:t>!</a:t>
              </a:r>
              <a:endParaRPr lang="en-US" altLang="ko-KR" sz="36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ExtraBold" pitchFamily="18" charset="-127"/>
                <a:ea typeface="YouandiModern HeadExtraBold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특정 혜택에 특화된 카드가 아닌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전체 혜택을 </a:t>
            </a:r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소구하는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현대카드는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4291777"/>
            <a:ext cx="1224949" cy="78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4167" y="4300544"/>
            <a:ext cx="1217833" cy="768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291019"/>
            <a:ext cx="1239469" cy="785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01944" y="4286256"/>
            <a:ext cx="1239470" cy="79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6366" y="5090015"/>
            <a:ext cx="1258637" cy="80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8582" y="5086362"/>
            <a:ext cx="1254367" cy="8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00323" y="5090043"/>
            <a:ext cx="1259160" cy="8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37301" y="2150227"/>
            <a:ext cx="1185150" cy="203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9755" y="2372419"/>
            <a:ext cx="1060397" cy="18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971525" y="3886384"/>
            <a:ext cx="3890993" cy="2036968"/>
            <a:chOff x="2038331" y="3714753"/>
            <a:chExt cx="3890994" cy="2500329"/>
          </a:xfrm>
        </p:grpSpPr>
        <p:grpSp>
          <p:nvGrpSpPr>
            <p:cNvPr id="155" name="그룹 29"/>
            <p:cNvGrpSpPr/>
            <p:nvPr/>
          </p:nvGrpSpPr>
          <p:grpSpPr>
            <a:xfrm rot="16200000">
              <a:off x="3661234" y="3947237"/>
              <a:ext cx="644943" cy="3890747"/>
              <a:chOff x="2699792" y="1509058"/>
              <a:chExt cx="1009056" cy="4207600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2711246" y="1509058"/>
                <a:ext cx="276579" cy="1307489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flipH="1">
                <a:off x="2700735" y="4647732"/>
                <a:ext cx="1008113" cy="1068926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3"/>
              <p:cNvSpPr/>
              <p:nvPr/>
            </p:nvSpPr>
            <p:spPr>
              <a:xfrm flipH="1">
                <a:off x="2699792" y="2813626"/>
                <a:ext cx="1009056" cy="1836487"/>
              </a:xfrm>
              <a:custGeom>
                <a:avLst/>
                <a:gdLst>
                  <a:gd name="connsiteX0" fmla="*/ 0 w 1728192"/>
                  <a:gd name="connsiteY0" fmla="*/ 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0 w 1728192"/>
                  <a:gd name="connsiteY4" fmla="*/ 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985242 w 1728192"/>
                  <a:gd name="connsiteY2" fmla="*/ 1875471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19225 w 1728192"/>
                  <a:gd name="connsiteY4" fmla="*/ 19050 h 1885276"/>
                  <a:gd name="connsiteX0" fmla="*/ 1438275 w 1728192"/>
                  <a:gd name="connsiteY0" fmla="*/ 2708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38275 w 1728192"/>
                  <a:gd name="connsiteY4" fmla="*/ 2708 h 1885276"/>
                  <a:gd name="connsiteX0" fmla="*/ 1438275 w 1728192"/>
                  <a:gd name="connsiteY0" fmla="*/ 0 h 1885836"/>
                  <a:gd name="connsiteX1" fmla="*/ 1728192 w 1728192"/>
                  <a:gd name="connsiteY1" fmla="*/ 560 h 1885836"/>
                  <a:gd name="connsiteX2" fmla="*/ 991592 w 1728192"/>
                  <a:gd name="connsiteY2" fmla="*/ 1885836 h 1885836"/>
                  <a:gd name="connsiteX3" fmla="*/ 0 w 1728192"/>
                  <a:gd name="connsiteY3" fmla="*/ 1885556 h 1885836"/>
                  <a:gd name="connsiteX4" fmla="*/ 1438275 w 1728192"/>
                  <a:gd name="connsiteY4" fmla="*/ 0 h 1885836"/>
                  <a:gd name="connsiteX0" fmla="*/ 1438275 w 1728192"/>
                  <a:gd name="connsiteY0" fmla="*/ 0 h 1885556"/>
                  <a:gd name="connsiteX1" fmla="*/ 1728192 w 1728192"/>
                  <a:gd name="connsiteY1" fmla="*/ 560 h 1885556"/>
                  <a:gd name="connsiteX2" fmla="*/ 1004292 w 1728192"/>
                  <a:gd name="connsiteY2" fmla="*/ 1882568 h 1885556"/>
                  <a:gd name="connsiteX3" fmla="*/ 0 w 1728192"/>
                  <a:gd name="connsiteY3" fmla="*/ 1885556 h 1885556"/>
                  <a:gd name="connsiteX4" fmla="*/ 1438275 w 1728192"/>
                  <a:gd name="connsiteY4" fmla="*/ 0 h 1885556"/>
                  <a:gd name="connsiteX0" fmla="*/ 1438275 w 1728192"/>
                  <a:gd name="connsiteY0" fmla="*/ 0 h 1889104"/>
                  <a:gd name="connsiteX1" fmla="*/ 1728192 w 1728192"/>
                  <a:gd name="connsiteY1" fmla="*/ 560 h 1889104"/>
                  <a:gd name="connsiteX2" fmla="*/ 1004292 w 1728192"/>
                  <a:gd name="connsiteY2" fmla="*/ 1889104 h 1889104"/>
                  <a:gd name="connsiteX3" fmla="*/ 0 w 1728192"/>
                  <a:gd name="connsiteY3" fmla="*/ 1885556 h 1889104"/>
                  <a:gd name="connsiteX4" fmla="*/ 1438275 w 1728192"/>
                  <a:gd name="connsiteY4" fmla="*/ 0 h 1889104"/>
                  <a:gd name="connsiteX0" fmla="*/ 1438275 w 1728192"/>
                  <a:gd name="connsiteY0" fmla="*/ 1892 h 1890996"/>
                  <a:gd name="connsiteX1" fmla="*/ 1728192 w 1728192"/>
                  <a:gd name="connsiteY1" fmla="*/ 0 h 1890996"/>
                  <a:gd name="connsiteX2" fmla="*/ 1004292 w 1728192"/>
                  <a:gd name="connsiteY2" fmla="*/ 1890996 h 1890996"/>
                  <a:gd name="connsiteX3" fmla="*/ 0 w 1728192"/>
                  <a:gd name="connsiteY3" fmla="*/ 1887448 h 1890996"/>
                  <a:gd name="connsiteX4" fmla="*/ 1438275 w 1728192"/>
                  <a:gd name="connsiteY4" fmla="*/ 1892 h 1890996"/>
                  <a:gd name="connsiteX0" fmla="*/ 1443038 w 1728192"/>
                  <a:gd name="connsiteY0" fmla="*/ 0 h 1891555"/>
                  <a:gd name="connsiteX1" fmla="*/ 1728192 w 1728192"/>
                  <a:gd name="connsiteY1" fmla="*/ 559 h 1891555"/>
                  <a:gd name="connsiteX2" fmla="*/ 1004292 w 1728192"/>
                  <a:gd name="connsiteY2" fmla="*/ 1891555 h 1891555"/>
                  <a:gd name="connsiteX3" fmla="*/ 0 w 1728192"/>
                  <a:gd name="connsiteY3" fmla="*/ 1888007 h 1891555"/>
                  <a:gd name="connsiteX4" fmla="*/ 1443038 w 1728192"/>
                  <a:gd name="connsiteY4" fmla="*/ 0 h 1891555"/>
                  <a:gd name="connsiteX0" fmla="*/ 1443038 w 1728192"/>
                  <a:gd name="connsiteY0" fmla="*/ 0 h 1892909"/>
                  <a:gd name="connsiteX1" fmla="*/ 1728192 w 1728192"/>
                  <a:gd name="connsiteY1" fmla="*/ 559 h 1892909"/>
                  <a:gd name="connsiteX2" fmla="*/ 1004292 w 1728192"/>
                  <a:gd name="connsiteY2" fmla="*/ 1891555 h 1892909"/>
                  <a:gd name="connsiteX3" fmla="*/ 0 w 1728192"/>
                  <a:gd name="connsiteY3" fmla="*/ 1892909 h 1892909"/>
                  <a:gd name="connsiteX4" fmla="*/ 1443038 w 1728192"/>
                  <a:gd name="connsiteY4" fmla="*/ 0 h 1892909"/>
                  <a:gd name="connsiteX0" fmla="*/ 1440657 w 1725811"/>
                  <a:gd name="connsiteY0" fmla="*/ 0 h 1897812"/>
                  <a:gd name="connsiteX1" fmla="*/ 1725811 w 1725811"/>
                  <a:gd name="connsiteY1" fmla="*/ 559 h 1897812"/>
                  <a:gd name="connsiteX2" fmla="*/ 1001911 w 1725811"/>
                  <a:gd name="connsiteY2" fmla="*/ 1891555 h 1897812"/>
                  <a:gd name="connsiteX3" fmla="*/ 0 w 1725811"/>
                  <a:gd name="connsiteY3" fmla="*/ 1897812 h 1897812"/>
                  <a:gd name="connsiteX4" fmla="*/ 1440657 w 1725811"/>
                  <a:gd name="connsiteY4" fmla="*/ 0 h 1897812"/>
                  <a:gd name="connsiteX0" fmla="*/ 1423988 w 1709142"/>
                  <a:gd name="connsiteY0" fmla="*/ 0 h 1891555"/>
                  <a:gd name="connsiteX1" fmla="*/ 1709142 w 1709142"/>
                  <a:gd name="connsiteY1" fmla="*/ 559 h 1891555"/>
                  <a:gd name="connsiteX2" fmla="*/ 985242 w 1709142"/>
                  <a:gd name="connsiteY2" fmla="*/ 1891555 h 1891555"/>
                  <a:gd name="connsiteX3" fmla="*/ 0 w 1709142"/>
                  <a:gd name="connsiteY3" fmla="*/ 1814470 h 1891555"/>
                  <a:gd name="connsiteX4" fmla="*/ 1423988 w 1709142"/>
                  <a:gd name="connsiteY4" fmla="*/ 0 h 1891555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90459 h 1891555"/>
                  <a:gd name="connsiteX4" fmla="*/ 1440657 w 1725811"/>
                  <a:gd name="connsiteY4" fmla="*/ 0 h 1891555"/>
                  <a:gd name="connsiteX0" fmla="*/ 1443038 w 1728192"/>
                  <a:gd name="connsiteY0" fmla="*/ 0 h 1895361"/>
                  <a:gd name="connsiteX1" fmla="*/ 1728192 w 1728192"/>
                  <a:gd name="connsiteY1" fmla="*/ 559 h 1895361"/>
                  <a:gd name="connsiteX2" fmla="*/ 1004292 w 1728192"/>
                  <a:gd name="connsiteY2" fmla="*/ 1891555 h 1895361"/>
                  <a:gd name="connsiteX3" fmla="*/ 0 w 1728192"/>
                  <a:gd name="connsiteY3" fmla="*/ 1895361 h 1895361"/>
                  <a:gd name="connsiteX4" fmla="*/ 1443038 w 1728192"/>
                  <a:gd name="connsiteY4" fmla="*/ 0 h 1895361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70848 h 1891555"/>
                  <a:gd name="connsiteX4" fmla="*/ 1440657 w 1725811"/>
                  <a:gd name="connsiteY4" fmla="*/ 0 h 1891555"/>
                  <a:gd name="connsiteX0" fmla="*/ 1445420 w 1730574"/>
                  <a:gd name="connsiteY0" fmla="*/ 0 h 1891555"/>
                  <a:gd name="connsiteX1" fmla="*/ 1730574 w 1730574"/>
                  <a:gd name="connsiteY1" fmla="*/ 559 h 1891555"/>
                  <a:gd name="connsiteX2" fmla="*/ 1006674 w 1730574"/>
                  <a:gd name="connsiteY2" fmla="*/ 1891555 h 1891555"/>
                  <a:gd name="connsiteX3" fmla="*/ 0 w 1730574"/>
                  <a:gd name="connsiteY3" fmla="*/ 1888007 h 1891555"/>
                  <a:gd name="connsiteX4" fmla="*/ 1445420 w 1730574"/>
                  <a:gd name="connsiteY4" fmla="*/ 0 h 1891555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20962 w 1730574"/>
                  <a:gd name="connsiteY2" fmla="*/ 1869494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79299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84202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9104"/>
                  <a:gd name="connsiteX1" fmla="*/ 1730574 w 1730574"/>
                  <a:gd name="connsiteY1" fmla="*/ 559 h 1889104"/>
                  <a:gd name="connsiteX2" fmla="*/ 1009055 w 1730574"/>
                  <a:gd name="connsiteY2" fmla="*/ 1889104 h 1889104"/>
                  <a:gd name="connsiteX3" fmla="*/ 0 w 1730574"/>
                  <a:gd name="connsiteY3" fmla="*/ 1888007 h 1889104"/>
                  <a:gd name="connsiteX4" fmla="*/ 1445420 w 1730574"/>
                  <a:gd name="connsiteY4" fmla="*/ 0 h 1889104"/>
                  <a:gd name="connsiteX0" fmla="*/ 1440658 w 1725812"/>
                  <a:gd name="connsiteY0" fmla="*/ 0 h 1889104"/>
                  <a:gd name="connsiteX1" fmla="*/ 1725812 w 1725812"/>
                  <a:gd name="connsiteY1" fmla="*/ 559 h 1889104"/>
                  <a:gd name="connsiteX2" fmla="*/ 1004293 w 1725812"/>
                  <a:gd name="connsiteY2" fmla="*/ 1889104 h 1889104"/>
                  <a:gd name="connsiteX3" fmla="*/ 0 w 1725812"/>
                  <a:gd name="connsiteY3" fmla="*/ 1888007 h 1889104"/>
                  <a:gd name="connsiteX4" fmla="*/ 1440658 w 1725812"/>
                  <a:gd name="connsiteY4" fmla="*/ 0 h 1889104"/>
                  <a:gd name="connsiteX0" fmla="*/ 1443039 w 1728193"/>
                  <a:gd name="connsiteY0" fmla="*/ 0 h 1890458"/>
                  <a:gd name="connsiteX1" fmla="*/ 1728193 w 1728193"/>
                  <a:gd name="connsiteY1" fmla="*/ 559 h 1890458"/>
                  <a:gd name="connsiteX2" fmla="*/ 1006674 w 1728193"/>
                  <a:gd name="connsiteY2" fmla="*/ 1889104 h 1890458"/>
                  <a:gd name="connsiteX3" fmla="*/ 0 w 1728193"/>
                  <a:gd name="connsiteY3" fmla="*/ 1890458 h 1890458"/>
                  <a:gd name="connsiteX4" fmla="*/ 1443039 w 1728193"/>
                  <a:gd name="connsiteY4" fmla="*/ 0 h 1890458"/>
                  <a:gd name="connsiteX0" fmla="*/ 1443039 w 1728193"/>
                  <a:gd name="connsiteY0" fmla="*/ 0 h 1890458"/>
                  <a:gd name="connsiteX1" fmla="*/ 1728193 w 1728193"/>
                  <a:gd name="connsiteY1" fmla="*/ 559 h 1890458"/>
                  <a:gd name="connsiteX2" fmla="*/ 1725812 w 1728193"/>
                  <a:gd name="connsiteY2" fmla="*/ 1889104 h 1890458"/>
                  <a:gd name="connsiteX3" fmla="*/ 0 w 1728193"/>
                  <a:gd name="connsiteY3" fmla="*/ 1890458 h 1890458"/>
                  <a:gd name="connsiteX4" fmla="*/ 1443039 w 1728193"/>
                  <a:gd name="connsiteY4" fmla="*/ 0 h 1890458"/>
                  <a:gd name="connsiteX0" fmla="*/ 723902 w 1009056"/>
                  <a:gd name="connsiteY0" fmla="*/ 0 h 1890458"/>
                  <a:gd name="connsiteX1" fmla="*/ 1009056 w 1009056"/>
                  <a:gd name="connsiteY1" fmla="*/ 559 h 1890458"/>
                  <a:gd name="connsiteX2" fmla="*/ 1006675 w 1009056"/>
                  <a:gd name="connsiteY2" fmla="*/ 1889104 h 1890458"/>
                  <a:gd name="connsiteX3" fmla="*/ 0 w 1009056"/>
                  <a:gd name="connsiteY3" fmla="*/ 1890458 h 1890458"/>
                  <a:gd name="connsiteX4" fmla="*/ 723902 w 1009056"/>
                  <a:gd name="connsiteY4" fmla="*/ 0 h 189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056" h="1890458">
                    <a:moveTo>
                      <a:pt x="723902" y="0"/>
                    </a:moveTo>
                    <a:lnTo>
                      <a:pt x="1009056" y="559"/>
                    </a:lnTo>
                    <a:cubicBezTo>
                      <a:pt x="1008262" y="630074"/>
                      <a:pt x="1007469" y="1259589"/>
                      <a:pt x="1006675" y="1889104"/>
                    </a:cubicBezTo>
                    <a:lnTo>
                      <a:pt x="0" y="1890458"/>
                    </a:lnTo>
                    <a:lnTo>
                      <a:pt x="7239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9" name="그룹 33"/>
            <p:cNvGrpSpPr/>
            <p:nvPr/>
          </p:nvGrpSpPr>
          <p:grpSpPr>
            <a:xfrm rot="16200000">
              <a:off x="3431535" y="3247148"/>
              <a:ext cx="1104586" cy="3890993"/>
              <a:chOff x="3169940" y="1509059"/>
              <a:chExt cx="1728193" cy="4207867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3181392" y="1509059"/>
                <a:ext cx="276580" cy="130748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3"/>
              <p:cNvSpPr/>
              <p:nvPr/>
            </p:nvSpPr>
            <p:spPr>
              <a:xfrm flipH="1">
                <a:off x="3169940" y="2813626"/>
                <a:ext cx="1728193" cy="1836487"/>
              </a:xfrm>
              <a:custGeom>
                <a:avLst/>
                <a:gdLst>
                  <a:gd name="connsiteX0" fmla="*/ 0 w 1728192"/>
                  <a:gd name="connsiteY0" fmla="*/ 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0 w 1728192"/>
                  <a:gd name="connsiteY4" fmla="*/ 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985242 w 1728192"/>
                  <a:gd name="connsiteY2" fmla="*/ 1875471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19225 w 1728192"/>
                  <a:gd name="connsiteY4" fmla="*/ 19050 h 1885276"/>
                  <a:gd name="connsiteX0" fmla="*/ 1438275 w 1728192"/>
                  <a:gd name="connsiteY0" fmla="*/ 2708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38275 w 1728192"/>
                  <a:gd name="connsiteY4" fmla="*/ 2708 h 1885276"/>
                  <a:gd name="connsiteX0" fmla="*/ 1438275 w 1728192"/>
                  <a:gd name="connsiteY0" fmla="*/ 0 h 1885836"/>
                  <a:gd name="connsiteX1" fmla="*/ 1728192 w 1728192"/>
                  <a:gd name="connsiteY1" fmla="*/ 560 h 1885836"/>
                  <a:gd name="connsiteX2" fmla="*/ 991592 w 1728192"/>
                  <a:gd name="connsiteY2" fmla="*/ 1885836 h 1885836"/>
                  <a:gd name="connsiteX3" fmla="*/ 0 w 1728192"/>
                  <a:gd name="connsiteY3" fmla="*/ 1885556 h 1885836"/>
                  <a:gd name="connsiteX4" fmla="*/ 1438275 w 1728192"/>
                  <a:gd name="connsiteY4" fmla="*/ 0 h 1885836"/>
                  <a:gd name="connsiteX0" fmla="*/ 1438275 w 1728192"/>
                  <a:gd name="connsiteY0" fmla="*/ 0 h 1885556"/>
                  <a:gd name="connsiteX1" fmla="*/ 1728192 w 1728192"/>
                  <a:gd name="connsiteY1" fmla="*/ 560 h 1885556"/>
                  <a:gd name="connsiteX2" fmla="*/ 1004292 w 1728192"/>
                  <a:gd name="connsiteY2" fmla="*/ 1882568 h 1885556"/>
                  <a:gd name="connsiteX3" fmla="*/ 0 w 1728192"/>
                  <a:gd name="connsiteY3" fmla="*/ 1885556 h 1885556"/>
                  <a:gd name="connsiteX4" fmla="*/ 1438275 w 1728192"/>
                  <a:gd name="connsiteY4" fmla="*/ 0 h 1885556"/>
                  <a:gd name="connsiteX0" fmla="*/ 1438275 w 1728192"/>
                  <a:gd name="connsiteY0" fmla="*/ 0 h 1889104"/>
                  <a:gd name="connsiteX1" fmla="*/ 1728192 w 1728192"/>
                  <a:gd name="connsiteY1" fmla="*/ 560 h 1889104"/>
                  <a:gd name="connsiteX2" fmla="*/ 1004292 w 1728192"/>
                  <a:gd name="connsiteY2" fmla="*/ 1889104 h 1889104"/>
                  <a:gd name="connsiteX3" fmla="*/ 0 w 1728192"/>
                  <a:gd name="connsiteY3" fmla="*/ 1885556 h 1889104"/>
                  <a:gd name="connsiteX4" fmla="*/ 1438275 w 1728192"/>
                  <a:gd name="connsiteY4" fmla="*/ 0 h 1889104"/>
                  <a:gd name="connsiteX0" fmla="*/ 1438275 w 1728192"/>
                  <a:gd name="connsiteY0" fmla="*/ 1892 h 1890996"/>
                  <a:gd name="connsiteX1" fmla="*/ 1728192 w 1728192"/>
                  <a:gd name="connsiteY1" fmla="*/ 0 h 1890996"/>
                  <a:gd name="connsiteX2" fmla="*/ 1004292 w 1728192"/>
                  <a:gd name="connsiteY2" fmla="*/ 1890996 h 1890996"/>
                  <a:gd name="connsiteX3" fmla="*/ 0 w 1728192"/>
                  <a:gd name="connsiteY3" fmla="*/ 1887448 h 1890996"/>
                  <a:gd name="connsiteX4" fmla="*/ 1438275 w 1728192"/>
                  <a:gd name="connsiteY4" fmla="*/ 1892 h 1890996"/>
                  <a:gd name="connsiteX0" fmla="*/ 1443038 w 1728192"/>
                  <a:gd name="connsiteY0" fmla="*/ 0 h 1891555"/>
                  <a:gd name="connsiteX1" fmla="*/ 1728192 w 1728192"/>
                  <a:gd name="connsiteY1" fmla="*/ 559 h 1891555"/>
                  <a:gd name="connsiteX2" fmla="*/ 1004292 w 1728192"/>
                  <a:gd name="connsiteY2" fmla="*/ 1891555 h 1891555"/>
                  <a:gd name="connsiteX3" fmla="*/ 0 w 1728192"/>
                  <a:gd name="connsiteY3" fmla="*/ 1888007 h 1891555"/>
                  <a:gd name="connsiteX4" fmla="*/ 1443038 w 1728192"/>
                  <a:gd name="connsiteY4" fmla="*/ 0 h 1891555"/>
                  <a:gd name="connsiteX0" fmla="*/ 1443038 w 1728192"/>
                  <a:gd name="connsiteY0" fmla="*/ 0 h 1892909"/>
                  <a:gd name="connsiteX1" fmla="*/ 1728192 w 1728192"/>
                  <a:gd name="connsiteY1" fmla="*/ 559 h 1892909"/>
                  <a:gd name="connsiteX2" fmla="*/ 1004292 w 1728192"/>
                  <a:gd name="connsiteY2" fmla="*/ 1891555 h 1892909"/>
                  <a:gd name="connsiteX3" fmla="*/ 0 w 1728192"/>
                  <a:gd name="connsiteY3" fmla="*/ 1892909 h 1892909"/>
                  <a:gd name="connsiteX4" fmla="*/ 1443038 w 1728192"/>
                  <a:gd name="connsiteY4" fmla="*/ 0 h 1892909"/>
                  <a:gd name="connsiteX0" fmla="*/ 1440657 w 1725811"/>
                  <a:gd name="connsiteY0" fmla="*/ 0 h 1897812"/>
                  <a:gd name="connsiteX1" fmla="*/ 1725811 w 1725811"/>
                  <a:gd name="connsiteY1" fmla="*/ 559 h 1897812"/>
                  <a:gd name="connsiteX2" fmla="*/ 1001911 w 1725811"/>
                  <a:gd name="connsiteY2" fmla="*/ 1891555 h 1897812"/>
                  <a:gd name="connsiteX3" fmla="*/ 0 w 1725811"/>
                  <a:gd name="connsiteY3" fmla="*/ 1897812 h 1897812"/>
                  <a:gd name="connsiteX4" fmla="*/ 1440657 w 1725811"/>
                  <a:gd name="connsiteY4" fmla="*/ 0 h 1897812"/>
                  <a:gd name="connsiteX0" fmla="*/ 1423988 w 1709142"/>
                  <a:gd name="connsiteY0" fmla="*/ 0 h 1891555"/>
                  <a:gd name="connsiteX1" fmla="*/ 1709142 w 1709142"/>
                  <a:gd name="connsiteY1" fmla="*/ 559 h 1891555"/>
                  <a:gd name="connsiteX2" fmla="*/ 985242 w 1709142"/>
                  <a:gd name="connsiteY2" fmla="*/ 1891555 h 1891555"/>
                  <a:gd name="connsiteX3" fmla="*/ 0 w 1709142"/>
                  <a:gd name="connsiteY3" fmla="*/ 1814470 h 1891555"/>
                  <a:gd name="connsiteX4" fmla="*/ 1423988 w 1709142"/>
                  <a:gd name="connsiteY4" fmla="*/ 0 h 1891555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90459 h 1891555"/>
                  <a:gd name="connsiteX4" fmla="*/ 1440657 w 1725811"/>
                  <a:gd name="connsiteY4" fmla="*/ 0 h 1891555"/>
                  <a:gd name="connsiteX0" fmla="*/ 1443038 w 1728192"/>
                  <a:gd name="connsiteY0" fmla="*/ 0 h 1895361"/>
                  <a:gd name="connsiteX1" fmla="*/ 1728192 w 1728192"/>
                  <a:gd name="connsiteY1" fmla="*/ 559 h 1895361"/>
                  <a:gd name="connsiteX2" fmla="*/ 1004292 w 1728192"/>
                  <a:gd name="connsiteY2" fmla="*/ 1891555 h 1895361"/>
                  <a:gd name="connsiteX3" fmla="*/ 0 w 1728192"/>
                  <a:gd name="connsiteY3" fmla="*/ 1895361 h 1895361"/>
                  <a:gd name="connsiteX4" fmla="*/ 1443038 w 1728192"/>
                  <a:gd name="connsiteY4" fmla="*/ 0 h 1895361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70848 h 1891555"/>
                  <a:gd name="connsiteX4" fmla="*/ 1440657 w 1725811"/>
                  <a:gd name="connsiteY4" fmla="*/ 0 h 1891555"/>
                  <a:gd name="connsiteX0" fmla="*/ 1445420 w 1730574"/>
                  <a:gd name="connsiteY0" fmla="*/ 0 h 1891555"/>
                  <a:gd name="connsiteX1" fmla="*/ 1730574 w 1730574"/>
                  <a:gd name="connsiteY1" fmla="*/ 559 h 1891555"/>
                  <a:gd name="connsiteX2" fmla="*/ 1006674 w 1730574"/>
                  <a:gd name="connsiteY2" fmla="*/ 1891555 h 1891555"/>
                  <a:gd name="connsiteX3" fmla="*/ 0 w 1730574"/>
                  <a:gd name="connsiteY3" fmla="*/ 1888007 h 1891555"/>
                  <a:gd name="connsiteX4" fmla="*/ 1445420 w 1730574"/>
                  <a:gd name="connsiteY4" fmla="*/ 0 h 1891555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20962 w 1730574"/>
                  <a:gd name="connsiteY2" fmla="*/ 1869494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79299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84202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9104"/>
                  <a:gd name="connsiteX1" fmla="*/ 1730574 w 1730574"/>
                  <a:gd name="connsiteY1" fmla="*/ 559 h 1889104"/>
                  <a:gd name="connsiteX2" fmla="*/ 1009055 w 1730574"/>
                  <a:gd name="connsiteY2" fmla="*/ 1889104 h 1889104"/>
                  <a:gd name="connsiteX3" fmla="*/ 0 w 1730574"/>
                  <a:gd name="connsiteY3" fmla="*/ 1888007 h 1889104"/>
                  <a:gd name="connsiteX4" fmla="*/ 1445420 w 1730574"/>
                  <a:gd name="connsiteY4" fmla="*/ 0 h 1889104"/>
                  <a:gd name="connsiteX0" fmla="*/ 1440658 w 1725812"/>
                  <a:gd name="connsiteY0" fmla="*/ 0 h 1889104"/>
                  <a:gd name="connsiteX1" fmla="*/ 1725812 w 1725812"/>
                  <a:gd name="connsiteY1" fmla="*/ 559 h 1889104"/>
                  <a:gd name="connsiteX2" fmla="*/ 1004293 w 1725812"/>
                  <a:gd name="connsiteY2" fmla="*/ 1889104 h 1889104"/>
                  <a:gd name="connsiteX3" fmla="*/ 0 w 1725812"/>
                  <a:gd name="connsiteY3" fmla="*/ 1888007 h 1889104"/>
                  <a:gd name="connsiteX4" fmla="*/ 1440658 w 1725812"/>
                  <a:gd name="connsiteY4" fmla="*/ 0 h 1889104"/>
                  <a:gd name="connsiteX0" fmla="*/ 1443039 w 1728193"/>
                  <a:gd name="connsiteY0" fmla="*/ 0 h 1890458"/>
                  <a:gd name="connsiteX1" fmla="*/ 1728193 w 1728193"/>
                  <a:gd name="connsiteY1" fmla="*/ 559 h 1890458"/>
                  <a:gd name="connsiteX2" fmla="*/ 1006674 w 1728193"/>
                  <a:gd name="connsiteY2" fmla="*/ 1889104 h 1890458"/>
                  <a:gd name="connsiteX3" fmla="*/ 0 w 1728193"/>
                  <a:gd name="connsiteY3" fmla="*/ 1890458 h 1890458"/>
                  <a:gd name="connsiteX4" fmla="*/ 1443039 w 1728193"/>
                  <a:gd name="connsiteY4" fmla="*/ 0 h 189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3" h="1890458">
                    <a:moveTo>
                      <a:pt x="1443039" y="0"/>
                    </a:moveTo>
                    <a:lnTo>
                      <a:pt x="1728193" y="559"/>
                    </a:lnTo>
                    <a:lnTo>
                      <a:pt x="1006674" y="1889104"/>
                    </a:lnTo>
                    <a:lnTo>
                      <a:pt x="0" y="1890458"/>
                    </a:lnTo>
                    <a:lnTo>
                      <a:pt x="144303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flipH="1">
                <a:off x="3890021" y="4648001"/>
                <a:ext cx="1008111" cy="106892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3" name="그룹 37"/>
            <p:cNvGrpSpPr/>
            <p:nvPr/>
          </p:nvGrpSpPr>
          <p:grpSpPr>
            <a:xfrm rot="16200000">
              <a:off x="3201715" y="2551371"/>
              <a:ext cx="1564227" cy="3890992"/>
              <a:chOff x="3635896" y="1509061"/>
              <a:chExt cx="2447330" cy="4207867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3647350" y="1509061"/>
                <a:ext cx="276580" cy="130748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3"/>
              <p:cNvSpPr/>
              <p:nvPr/>
            </p:nvSpPr>
            <p:spPr>
              <a:xfrm flipH="1">
                <a:off x="3635896" y="2813626"/>
                <a:ext cx="2447330" cy="1836487"/>
              </a:xfrm>
              <a:custGeom>
                <a:avLst/>
                <a:gdLst>
                  <a:gd name="connsiteX0" fmla="*/ 0 w 1728192"/>
                  <a:gd name="connsiteY0" fmla="*/ 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0 w 1728192"/>
                  <a:gd name="connsiteY4" fmla="*/ 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1728192 w 1728192"/>
                  <a:gd name="connsiteY2" fmla="*/ 1884996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4996"/>
                  <a:gd name="connsiteX1" fmla="*/ 1728192 w 1728192"/>
                  <a:gd name="connsiteY1" fmla="*/ 0 h 1884996"/>
                  <a:gd name="connsiteX2" fmla="*/ 985242 w 1728192"/>
                  <a:gd name="connsiteY2" fmla="*/ 1875471 h 1884996"/>
                  <a:gd name="connsiteX3" fmla="*/ 0 w 1728192"/>
                  <a:gd name="connsiteY3" fmla="*/ 1884996 h 1884996"/>
                  <a:gd name="connsiteX4" fmla="*/ 1419225 w 1728192"/>
                  <a:gd name="connsiteY4" fmla="*/ 19050 h 1884996"/>
                  <a:gd name="connsiteX0" fmla="*/ 1419225 w 1728192"/>
                  <a:gd name="connsiteY0" fmla="*/ 19050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19225 w 1728192"/>
                  <a:gd name="connsiteY4" fmla="*/ 19050 h 1885276"/>
                  <a:gd name="connsiteX0" fmla="*/ 1438275 w 1728192"/>
                  <a:gd name="connsiteY0" fmla="*/ 2708 h 1885276"/>
                  <a:gd name="connsiteX1" fmla="*/ 1728192 w 1728192"/>
                  <a:gd name="connsiteY1" fmla="*/ 0 h 1885276"/>
                  <a:gd name="connsiteX2" fmla="*/ 991592 w 1728192"/>
                  <a:gd name="connsiteY2" fmla="*/ 1885276 h 1885276"/>
                  <a:gd name="connsiteX3" fmla="*/ 0 w 1728192"/>
                  <a:gd name="connsiteY3" fmla="*/ 1884996 h 1885276"/>
                  <a:gd name="connsiteX4" fmla="*/ 1438275 w 1728192"/>
                  <a:gd name="connsiteY4" fmla="*/ 2708 h 1885276"/>
                  <a:gd name="connsiteX0" fmla="*/ 1438275 w 1728192"/>
                  <a:gd name="connsiteY0" fmla="*/ 0 h 1885836"/>
                  <a:gd name="connsiteX1" fmla="*/ 1728192 w 1728192"/>
                  <a:gd name="connsiteY1" fmla="*/ 560 h 1885836"/>
                  <a:gd name="connsiteX2" fmla="*/ 991592 w 1728192"/>
                  <a:gd name="connsiteY2" fmla="*/ 1885836 h 1885836"/>
                  <a:gd name="connsiteX3" fmla="*/ 0 w 1728192"/>
                  <a:gd name="connsiteY3" fmla="*/ 1885556 h 1885836"/>
                  <a:gd name="connsiteX4" fmla="*/ 1438275 w 1728192"/>
                  <a:gd name="connsiteY4" fmla="*/ 0 h 1885836"/>
                  <a:gd name="connsiteX0" fmla="*/ 1438275 w 1728192"/>
                  <a:gd name="connsiteY0" fmla="*/ 0 h 1885556"/>
                  <a:gd name="connsiteX1" fmla="*/ 1728192 w 1728192"/>
                  <a:gd name="connsiteY1" fmla="*/ 560 h 1885556"/>
                  <a:gd name="connsiteX2" fmla="*/ 1004292 w 1728192"/>
                  <a:gd name="connsiteY2" fmla="*/ 1882568 h 1885556"/>
                  <a:gd name="connsiteX3" fmla="*/ 0 w 1728192"/>
                  <a:gd name="connsiteY3" fmla="*/ 1885556 h 1885556"/>
                  <a:gd name="connsiteX4" fmla="*/ 1438275 w 1728192"/>
                  <a:gd name="connsiteY4" fmla="*/ 0 h 1885556"/>
                  <a:gd name="connsiteX0" fmla="*/ 1438275 w 1728192"/>
                  <a:gd name="connsiteY0" fmla="*/ 0 h 1889104"/>
                  <a:gd name="connsiteX1" fmla="*/ 1728192 w 1728192"/>
                  <a:gd name="connsiteY1" fmla="*/ 560 h 1889104"/>
                  <a:gd name="connsiteX2" fmla="*/ 1004292 w 1728192"/>
                  <a:gd name="connsiteY2" fmla="*/ 1889104 h 1889104"/>
                  <a:gd name="connsiteX3" fmla="*/ 0 w 1728192"/>
                  <a:gd name="connsiteY3" fmla="*/ 1885556 h 1889104"/>
                  <a:gd name="connsiteX4" fmla="*/ 1438275 w 1728192"/>
                  <a:gd name="connsiteY4" fmla="*/ 0 h 1889104"/>
                  <a:gd name="connsiteX0" fmla="*/ 1438275 w 1728192"/>
                  <a:gd name="connsiteY0" fmla="*/ 1892 h 1890996"/>
                  <a:gd name="connsiteX1" fmla="*/ 1728192 w 1728192"/>
                  <a:gd name="connsiteY1" fmla="*/ 0 h 1890996"/>
                  <a:gd name="connsiteX2" fmla="*/ 1004292 w 1728192"/>
                  <a:gd name="connsiteY2" fmla="*/ 1890996 h 1890996"/>
                  <a:gd name="connsiteX3" fmla="*/ 0 w 1728192"/>
                  <a:gd name="connsiteY3" fmla="*/ 1887448 h 1890996"/>
                  <a:gd name="connsiteX4" fmla="*/ 1438275 w 1728192"/>
                  <a:gd name="connsiteY4" fmla="*/ 1892 h 1890996"/>
                  <a:gd name="connsiteX0" fmla="*/ 1443038 w 1728192"/>
                  <a:gd name="connsiteY0" fmla="*/ 0 h 1891555"/>
                  <a:gd name="connsiteX1" fmla="*/ 1728192 w 1728192"/>
                  <a:gd name="connsiteY1" fmla="*/ 559 h 1891555"/>
                  <a:gd name="connsiteX2" fmla="*/ 1004292 w 1728192"/>
                  <a:gd name="connsiteY2" fmla="*/ 1891555 h 1891555"/>
                  <a:gd name="connsiteX3" fmla="*/ 0 w 1728192"/>
                  <a:gd name="connsiteY3" fmla="*/ 1888007 h 1891555"/>
                  <a:gd name="connsiteX4" fmla="*/ 1443038 w 1728192"/>
                  <a:gd name="connsiteY4" fmla="*/ 0 h 1891555"/>
                  <a:gd name="connsiteX0" fmla="*/ 1443038 w 1728192"/>
                  <a:gd name="connsiteY0" fmla="*/ 0 h 1892909"/>
                  <a:gd name="connsiteX1" fmla="*/ 1728192 w 1728192"/>
                  <a:gd name="connsiteY1" fmla="*/ 559 h 1892909"/>
                  <a:gd name="connsiteX2" fmla="*/ 1004292 w 1728192"/>
                  <a:gd name="connsiteY2" fmla="*/ 1891555 h 1892909"/>
                  <a:gd name="connsiteX3" fmla="*/ 0 w 1728192"/>
                  <a:gd name="connsiteY3" fmla="*/ 1892909 h 1892909"/>
                  <a:gd name="connsiteX4" fmla="*/ 1443038 w 1728192"/>
                  <a:gd name="connsiteY4" fmla="*/ 0 h 1892909"/>
                  <a:gd name="connsiteX0" fmla="*/ 1440657 w 1725811"/>
                  <a:gd name="connsiteY0" fmla="*/ 0 h 1897812"/>
                  <a:gd name="connsiteX1" fmla="*/ 1725811 w 1725811"/>
                  <a:gd name="connsiteY1" fmla="*/ 559 h 1897812"/>
                  <a:gd name="connsiteX2" fmla="*/ 1001911 w 1725811"/>
                  <a:gd name="connsiteY2" fmla="*/ 1891555 h 1897812"/>
                  <a:gd name="connsiteX3" fmla="*/ 0 w 1725811"/>
                  <a:gd name="connsiteY3" fmla="*/ 1897812 h 1897812"/>
                  <a:gd name="connsiteX4" fmla="*/ 1440657 w 1725811"/>
                  <a:gd name="connsiteY4" fmla="*/ 0 h 1897812"/>
                  <a:gd name="connsiteX0" fmla="*/ 1423988 w 1709142"/>
                  <a:gd name="connsiteY0" fmla="*/ 0 h 1891555"/>
                  <a:gd name="connsiteX1" fmla="*/ 1709142 w 1709142"/>
                  <a:gd name="connsiteY1" fmla="*/ 559 h 1891555"/>
                  <a:gd name="connsiteX2" fmla="*/ 985242 w 1709142"/>
                  <a:gd name="connsiteY2" fmla="*/ 1891555 h 1891555"/>
                  <a:gd name="connsiteX3" fmla="*/ 0 w 1709142"/>
                  <a:gd name="connsiteY3" fmla="*/ 1814470 h 1891555"/>
                  <a:gd name="connsiteX4" fmla="*/ 1423988 w 1709142"/>
                  <a:gd name="connsiteY4" fmla="*/ 0 h 1891555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90459 h 1891555"/>
                  <a:gd name="connsiteX4" fmla="*/ 1440657 w 1725811"/>
                  <a:gd name="connsiteY4" fmla="*/ 0 h 1891555"/>
                  <a:gd name="connsiteX0" fmla="*/ 1443038 w 1728192"/>
                  <a:gd name="connsiteY0" fmla="*/ 0 h 1895361"/>
                  <a:gd name="connsiteX1" fmla="*/ 1728192 w 1728192"/>
                  <a:gd name="connsiteY1" fmla="*/ 559 h 1895361"/>
                  <a:gd name="connsiteX2" fmla="*/ 1004292 w 1728192"/>
                  <a:gd name="connsiteY2" fmla="*/ 1891555 h 1895361"/>
                  <a:gd name="connsiteX3" fmla="*/ 0 w 1728192"/>
                  <a:gd name="connsiteY3" fmla="*/ 1895361 h 1895361"/>
                  <a:gd name="connsiteX4" fmla="*/ 1443038 w 1728192"/>
                  <a:gd name="connsiteY4" fmla="*/ 0 h 1895361"/>
                  <a:gd name="connsiteX0" fmla="*/ 1440657 w 1725811"/>
                  <a:gd name="connsiteY0" fmla="*/ 0 h 1891555"/>
                  <a:gd name="connsiteX1" fmla="*/ 1725811 w 1725811"/>
                  <a:gd name="connsiteY1" fmla="*/ 559 h 1891555"/>
                  <a:gd name="connsiteX2" fmla="*/ 1001911 w 1725811"/>
                  <a:gd name="connsiteY2" fmla="*/ 1891555 h 1891555"/>
                  <a:gd name="connsiteX3" fmla="*/ 0 w 1725811"/>
                  <a:gd name="connsiteY3" fmla="*/ 1870848 h 1891555"/>
                  <a:gd name="connsiteX4" fmla="*/ 1440657 w 1725811"/>
                  <a:gd name="connsiteY4" fmla="*/ 0 h 1891555"/>
                  <a:gd name="connsiteX0" fmla="*/ 1445420 w 1730574"/>
                  <a:gd name="connsiteY0" fmla="*/ 0 h 1891555"/>
                  <a:gd name="connsiteX1" fmla="*/ 1730574 w 1730574"/>
                  <a:gd name="connsiteY1" fmla="*/ 559 h 1891555"/>
                  <a:gd name="connsiteX2" fmla="*/ 1006674 w 1730574"/>
                  <a:gd name="connsiteY2" fmla="*/ 1891555 h 1891555"/>
                  <a:gd name="connsiteX3" fmla="*/ 0 w 1730574"/>
                  <a:gd name="connsiteY3" fmla="*/ 1888007 h 1891555"/>
                  <a:gd name="connsiteX4" fmla="*/ 1445420 w 1730574"/>
                  <a:gd name="connsiteY4" fmla="*/ 0 h 1891555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20962 w 1730574"/>
                  <a:gd name="connsiteY2" fmla="*/ 1869494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79299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6674 w 1730574"/>
                  <a:gd name="connsiteY2" fmla="*/ 1884202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8007"/>
                  <a:gd name="connsiteX1" fmla="*/ 1730574 w 1730574"/>
                  <a:gd name="connsiteY1" fmla="*/ 559 h 1888007"/>
                  <a:gd name="connsiteX2" fmla="*/ 1009055 w 1730574"/>
                  <a:gd name="connsiteY2" fmla="*/ 1886653 h 1888007"/>
                  <a:gd name="connsiteX3" fmla="*/ 0 w 1730574"/>
                  <a:gd name="connsiteY3" fmla="*/ 1888007 h 1888007"/>
                  <a:gd name="connsiteX4" fmla="*/ 1445420 w 1730574"/>
                  <a:gd name="connsiteY4" fmla="*/ 0 h 1888007"/>
                  <a:gd name="connsiteX0" fmla="*/ 1445420 w 1730574"/>
                  <a:gd name="connsiteY0" fmla="*/ 0 h 1889104"/>
                  <a:gd name="connsiteX1" fmla="*/ 1730574 w 1730574"/>
                  <a:gd name="connsiteY1" fmla="*/ 559 h 1889104"/>
                  <a:gd name="connsiteX2" fmla="*/ 1009055 w 1730574"/>
                  <a:gd name="connsiteY2" fmla="*/ 1889104 h 1889104"/>
                  <a:gd name="connsiteX3" fmla="*/ 0 w 1730574"/>
                  <a:gd name="connsiteY3" fmla="*/ 1888007 h 1889104"/>
                  <a:gd name="connsiteX4" fmla="*/ 1445420 w 1730574"/>
                  <a:gd name="connsiteY4" fmla="*/ 0 h 1889104"/>
                  <a:gd name="connsiteX0" fmla="*/ 1440658 w 1725812"/>
                  <a:gd name="connsiteY0" fmla="*/ 0 h 1889104"/>
                  <a:gd name="connsiteX1" fmla="*/ 1725812 w 1725812"/>
                  <a:gd name="connsiteY1" fmla="*/ 559 h 1889104"/>
                  <a:gd name="connsiteX2" fmla="*/ 1004293 w 1725812"/>
                  <a:gd name="connsiteY2" fmla="*/ 1889104 h 1889104"/>
                  <a:gd name="connsiteX3" fmla="*/ 0 w 1725812"/>
                  <a:gd name="connsiteY3" fmla="*/ 1888007 h 1889104"/>
                  <a:gd name="connsiteX4" fmla="*/ 1440658 w 1725812"/>
                  <a:gd name="connsiteY4" fmla="*/ 0 h 1889104"/>
                  <a:gd name="connsiteX0" fmla="*/ 1443039 w 1728193"/>
                  <a:gd name="connsiteY0" fmla="*/ 0 h 1890458"/>
                  <a:gd name="connsiteX1" fmla="*/ 1728193 w 1728193"/>
                  <a:gd name="connsiteY1" fmla="*/ 559 h 1890458"/>
                  <a:gd name="connsiteX2" fmla="*/ 1006674 w 1728193"/>
                  <a:gd name="connsiteY2" fmla="*/ 1889104 h 1890458"/>
                  <a:gd name="connsiteX3" fmla="*/ 0 w 1728193"/>
                  <a:gd name="connsiteY3" fmla="*/ 1890458 h 1890458"/>
                  <a:gd name="connsiteX4" fmla="*/ 1443039 w 1728193"/>
                  <a:gd name="connsiteY4" fmla="*/ 0 h 1890458"/>
                  <a:gd name="connsiteX0" fmla="*/ 2159795 w 2444949"/>
                  <a:gd name="connsiteY0" fmla="*/ 0 h 1889104"/>
                  <a:gd name="connsiteX1" fmla="*/ 2444949 w 2444949"/>
                  <a:gd name="connsiteY1" fmla="*/ 559 h 1889104"/>
                  <a:gd name="connsiteX2" fmla="*/ 1723430 w 2444949"/>
                  <a:gd name="connsiteY2" fmla="*/ 1889104 h 1889104"/>
                  <a:gd name="connsiteX3" fmla="*/ 0 w 2444949"/>
                  <a:gd name="connsiteY3" fmla="*/ 1888007 h 1889104"/>
                  <a:gd name="connsiteX4" fmla="*/ 2159795 w 2444949"/>
                  <a:gd name="connsiteY4" fmla="*/ 0 h 1889104"/>
                  <a:gd name="connsiteX0" fmla="*/ 2159795 w 2444949"/>
                  <a:gd name="connsiteY0" fmla="*/ 0 h 1889104"/>
                  <a:gd name="connsiteX1" fmla="*/ 2444949 w 2444949"/>
                  <a:gd name="connsiteY1" fmla="*/ 559 h 1889104"/>
                  <a:gd name="connsiteX2" fmla="*/ 1006674 w 2444949"/>
                  <a:gd name="connsiteY2" fmla="*/ 1889104 h 1889104"/>
                  <a:gd name="connsiteX3" fmla="*/ 0 w 2444949"/>
                  <a:gd name="connsiteY3" fmla="*/ 1888007 h 1889104"/>
                  <a:gd name="connsiteX4" fmla="*/ 2159795 w 2444949"/>
                  <a:gd name="connsiteY4" fmla="*/ 0 h 1889104"/>
                  <a:gd name="connsiteX0" fmla="*/ 2155032 w 2440186"/>
                  <a:gd name="connsiteY0" fmla="*/ 0 h 1889104"/>
                  <a:gd name="connsiteX1" fmla="*/ 2440186 w 2440186"/>
                  <a:gd name="connsiteY1" fmla="*/ 559 h 1889104"/>
                  <a:gd name="connsiteX2" fmla="*/ 1001911 w 2440186"/>
                  <a:gd name="connsiteY2" fmla="*/ 1889104 h 1889104"/>
                  <a:gd name="connsiteX3" fmla="*/ 0 w 2440186"/>
                  <a:gd name="connsiteY3" fmla="*/ 1888007 h 1889104"/>
                  <a:gd name="connsiteX4" fmla="*/ 2155032 w 2440186"/>
                  <a:gd name="connsiteY4" fmla="*/ 0 h 1889104"/>
                  <a:gd name="connsiteX0" fmla="*/ 2155032 w 2440186"/>
                  <a:gd name="connsiteY0" fmla="*/ 0 h 1890458"/>
                  <a:gd name="connsiteX1" fmla="*/ 2440186 w 2440186"/>
                  <a:gd name="connsiteY1" fmla="*/ 559 h 1890458"/>
                  <a:gd name="connsiteX2" fmla="*/ 1001911 w 2440186"/>
                  <a:gd name="connsiteY2" fmla="*/ 1889104 h 1890458"/>
                  <a:gd name="connsiteX3" fmla="*/ 0 w 2440186"/>
                  <a:gd name="connsiteY3" fmla="*/ 1890458 h 1890458"/>
                  <a:gd name="connsiteX4" fmla="*/ 2155032 w 2440186"/>
                  <a:gd name="connsiteY4" fmla="*/ 0 h 1890458"/>
                  <a:gd name="connsiteX0" fmla="*/ 2162176 w 2447330"/>
                  <a:gd name="connsiteY0" fmla="*/ 0 h 1890458"/>
                  <a:gd name="connsiteX1" fmla="*/ 2447330 w 2447330"/>
                  <a:gd name="connsiteY1" fmla="*/ 559 h 1890458"/>
                  <a:gd name="connsiteX2" fmla="*/ 1009055 w 2447330"/>
                  <a:gd name="connsiteY2" fmla="*/ 1889104 h 1890458"/>
                  <a:gd name="connsiteX3" fmla="*/ 0 w 2447330"/>
                  <a:gd name="connsiteY3" fmla="*/ 1890458 h 1890458"/>
                  <a:gd name="connsiteX4" fmla="*/ 2162176 w 2447330"/>
                  <a:gd name="connsiteY4" fmla="*/ 0 h 189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30" h="1890458">
                    <a:moveTo>
                      <a:pt x="2162176" y="0"/>
                    </a:moveTo>
                    <a:lnTo>
                      <a:pt x="2447330" y="559"/>
                    </a:lnTo>
                    <a:lnTo>
                      <a:pt x="1009055" y="1889104"/>
                    </a:lnTo>
                    <a:lnTo>
                      <a:pt x="0" y="1890458"/>
                    </a:lnTo>
                    <a:lnTo>
                      <a:pt x="2162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flipH="1">
                <a:off x="5073377" y="4648003"/>
                <a:ext cx="1008111" cy="106892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0024" y="5386706"/>
            <a:ext cx="852276" cy="53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8611" y="3867334"/>
            <a:ext cx="881198" cy="559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3835" y="4627245"/>
            <a:ext cx="862165" cy="54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7" name="TextBox 186"/>
          <p:cNvSpPr txBox="1"/>
          <p:nvPr/>
        </p:nvSpPr>
        <p:spPr>
          <a:xfrm>
            <a:off x="3348215" y="1981605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상품별 발급성과 현황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194" name="그룹 41"/>
          <p:cNvGrpSpPr/>
          <p:nvPr/>
        </p:nvGrpSpPr>
        <p:grpSpPr>
          <a:xfrm rot="16200000">
            <a:off x="2791125" y="1300018"/>
            <a:ext cx="1718655" cy="5357849"/>
            <a:chOff x="4106045" y="1463254"/>
            <a:chExt cx="3161704" cy="6251789"/>
          </a:xfrm>
        </p:grpSpPr>
        <p:sp>
          <p:nvSpPr>
            <p:cNvPr id="195" name="직사각형 194"/>
            <p:cNvSpPr/>
            <p:nvPr/>
          </p:nvSpPr>
          <p:spPr>
            <a:xfrm>
              <a:off x="4113662" y="1463254"/>
              <a:ext cx="280418" cy="135329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3"/>
            <p:cNvSpPr/>
            <p:nvPr/>
          </p:nvSpPr>
          <p:spPr>
            <a:xfrm flipH="1">
              <a:off x="4106045" y="2813626"/>
              <a:ext cx="3161704" cy="2067271"/>
            </a:xfrm>
            <a:custGeom>
              <a:avLst/>
              <a:gdLst>
                <a:gd name="connsiteX0" fmla="*/ 0 w 1728192"/>
                <a:gd name="connsiteY0" fmla="*/ 0 h 1884996"/>
                <a:gd name="connsiteX1" fmla="*/ 1728192 w 1728192"/>
                <a:gd name="connsiteY1" fmla="*/ 0 h 1884996"/>
                <a:gd name="connsiteX2" fmla="*/ 1728192 w 1728192"/>
                <a:gd name="connsiteY2" fmla="*/ 1884996 h 1884996"/>
                <a:gd name="connsiteX3" fmla="*/ 0 w 1728192"/>
                <a:gd name="connsiteY3" fmla="*/ 1884996 h 1884996"/>
                <a:gd name="connsiteX4" fmla="*/ 0 w 1728192"/>
                <a:gd name="connsiteY4" fmla="*/ 0 h 1884996"/>
                <a:gd name="connsiteX0" fmla="*/ 1419225 w 1728192"/>
                <a:gd name="connsiteY0" fmla="*/ 19050 h 1884996"/>
                <a:gd name="connsiteX1" fmla="*/ 1728192 w 1728192"/>
                <a:gd name="connsiteY1" fmla="*/ 0 h 1884996"/>
                <a:gd name="connsiteX2" fmla="*/ 1728192 w 1728192"/>
                <a:gd name="connsiteY2" fmla="*/ 1884996 h 1884996"/>
                <a:gd name="connsiteX3" fmla="*/ 0 w 1728192"/>
                <a:gd name="connsiteY3" fmla="*/ 1884996 h 1884996"/>
                <a:gd name="connsiteX4" fmla="*/ 1419225 w 1728192"/>
                <a:gd name="connsiteY4" fmla="*/ 19050 h 1884996"/>
                <a:gd name="connsiteX0" fmla="*/ 1419225 w 1728192"/>
                <a:gd name="connsiteY0" fmla="*/ 19050 h 1884996"/>
                <a:gd name="connsiteX1" fmla="*/ 1728192 w 1728192"/>
                <a:gd name="connsiteY1" fmla="*/ 0 h 1884996"/>
                <a:gd name="connsiteX2" fmla="*/ 985242 w 1728192"/>
                <a:gd name="connsiteY2" fmla="*/ 1875471 h 1884996"/>
                <a:gd name="connsiteX3" fmla="*/ 0 w 1728192"/>
                <a:gd name="connsiteY3" fmla="*/ 1884996 h 1884996"/>
                <a:gd name="connsiteX4" fmla="*/ 1419225 w 1728192"/>
                <a:gd name="connsiteY4" fmla="*/ 19050 h 1884996"/>
                <a:gd name="connsiteX0" fmla="*/ 1419225 w 1728192"/>
                <a:gd name="connsiteY0" fmla="*/ 19050 h 1885276"/>
                <a:gd name="connsiteX1" fmla="*/ 1728192 w 1728192"/>
                <a:gd name="connsiteY1" fmla="*/ 0 h 1885276"/>
                <a:gd name="connsiteX2" fmla="*/ 991592 w 1728192"/>
                <a:gd name="connsiteY2" fmla="*/ 1885276 h 1885276"/>
                <a:gd name="connsiteX3" fmla="*/ 0 w 1728192"/>
                <a:gd name="connsiteY3" fmla="*/ 1884996 h 1885276"/>
                <a:gd name="connsiteX4" fmla="*/ 1419225 w 1728192"/>
                <a:gd name="connsiteY4" fmla="*/ 19050 h 1885276"/>
                <a:gd name="connsiteX0" fmla="*/ 1438275 w 1728192"/>
                <a:gd name="connsiteY0" fmla="*/ 2708 h 1885276"/>
                <a:gd name="connsiteX1" fmla="*/ 1728192 w 1728192"/>
                <a:gd name="connsiteY1" fmla="*/ 0 h 1885276"/>
                <a:gd name="connsiteX2" fmla="*/ 991592 w 1728192"/>
                <a:gd name="connsiteY2" fmla="*/ 1885276 h 1885276"/>
                <a:gd name="connsiteX3" fmla="*/ 0 w 1728192"/>
                <a:gd name="connsiteY3" fmla="*/ 1884996 h 1885276"/>
                <a:gd name="connsiteX4" fmla="*/ 1438275 w 1728192"/>
                <a:gd name="connsiteY4" fmla="*/ 2708 h 1885276"/>
                <a:gd name="connsiteX0" fmla="*/ 1438275 w 1728192"/>
                <a:gd name="connsiteY0" fmla="*/ 0 h 1885836"/>
                <a:gd name="connsiteX1" fmla="*/ 1728192 w 1728192"/>
                <a:gd name="connsiteY1" fmla="*/ 560 h 1885836"/>
                <a:gd name="connsiteX2" fmla="*/ 991592 w 1728192"/>
                <a:gd name="connsiteY2" fmla="*/ 1885836 h 1885836"/>
                <a:gd name="connsiteX3" fmla="*/ 0 w 1728192"/>
                <a:gd name="connsiteY3" fmla="*/ 1885556 h 1885836"/>
                <a:gd name="connsiteX4" fmla="*/ 1438275 w 1728192"/>
                <a:gd name="connsiteY4" fmla="*/ 0 h 1885836"/>
                <a:gd name="connsiteX0" fmla="*/ 1438275 w 1728192"/>
                <a:gd name="connsiteY0" fmla="*/ 0 h 1885556"/>
                <a:gd name="connsiteX1" fmla="*/ 1728192 w 1728192"/>
                <a:gd name="connsiteY1" fmla="*/ 560 h 1885556"/>
                <a:gd name="connsiteX2" fmla="*/ 1004292 w 1728192"/>
                <a:gd name="connsiteY2" fmla="*/ 1882568 h 1885556"/>
                <a:gd name="connsiteX3" fmla="*/ 0 w 1728192"/>
                <a:gd name="connsiteY3" fmla="*/ 1885556 h 1885556"/>
                <a:gd name="connsiteX4" fmla="*/ 1438275 w 1728192"/>
                <a:gd name="connsiteY4" fmla="*/ 0 h 1885556"/>
                <a:gd name="connsiteX0" fmla="*/ 1438275 w 1728192"/>
                <a:gd name="connsiteY0" fmla="*/ 0 h 1889104"/>
                <a:gd name="connsiteX1" fmla="*/ 1728192 w 1728192"/>
                <a:gd name="connsiteY1" fmla="*/ 560 h 1889104"/>
                <a:gd name="connsiteX2" fmla="*/ 1004292 w 1728192"/>
                <a:gd name="connsiteY2" fmla="*/ 1889104 h 1889104"/>
                <a:gd name="connsiteX3" fmla="*/ 0 w 1728192"/>
                <a:gd name="connsiteY3" fmla="*/ 1885556 h 1889104"/>
                <a:gd name="connsiteX4" fmla="*/ 1438275 w 1728192"/>
                <a:gd name="connsiteY4" fmla="*/ 0 h 1889104"/>
                <a:gd name="connsiteX0" fmla="*/ 1438275 w 1728192"/>
                <a:gd name="connsiteY0" fmla="*/ 1892 h 1890996"/>
                <a:gd name="connsiteX1" fmla="*/ 1728192 w 1728192"/>
                <a:gd name="connsiteY1" fmla="*/ 0 h 1890996"/>
                <a:gd name="connsiteX2" fmla="*/ 1004292 w 1728192"/>
                <a:gd name="connsiteY2" fmla="*/ 1890996 h 1890996"/>
                <a:gd name="connsiteX3" fmla="*/ 0 w 1728192"/>
                <a:gd name="connsiteY3" fmla="*/ 1887448 h 1890996"/>
                <a:gd name="connsiteX4" fmla="*/ 1438275 w 1728192"/>
                <a:gd name="connsiteY4" fmla="*/ 1892 h 1890996"/>
                <a:gd name="connsiteX0" fmla="*/ 1443038 w 1728192"/>
                <a:gd name="connsiteY0" fmla="*/ 0 h 1891555"/>
                <a:gd name="connsiteX1" fmla="*/ 1728192 w 1728192"/>
                <a:gd name="connsiteY1" fmla="*/ 559 h 1891555"/>
                <a:gd name="connsiteX2" fmla="*/ 1004292 w 1728192"/>
                <a:gd name="connsiteY2" fmla="*/ 1891555 h 1891555"/>
                <a:gd name="connsiteX3" fmla="*/ 0 w 1728192"/>
                <a:gd name="connsiteY3" fmla="*/ 1888007 h 1891555"/>
                <a:gd name="connsiteX4" fmla="*/ 1443038 w 1728192"/>
                <a:gd name="connsiteY4" fmla="*/ 0 h 1891555"/>
                <a:gd name="connsiteX0" fmla="*/ 1443038 w 1728192"/>
                <a:gd name="connsiteY0" fmla="*/ 0 h 1892909"/>
                <a:gd name="connsiteX1" fmla="*/ 1728192 w 1728192"/>
                <a:gd name="connsiteY1" fmla="*/ 559 h 1892909"/>
                <a:gd name="connsiteX2" fmla="*/ 1004292 w 1728192"/>
                <a:gd name="connsiteY2" fmla="*/ 1891555 h 1892909"/>
                <a:gd name="connsiteX3" fmla="*/ 0 w 1728192"/>
                <a:gd name="connsiteY3" fmla="*/ 1892909 h 1892909"/>
                <a:gd name="connsiteX4" fmla="*/ 1443038 w 1728192"/>
                <a:gd name="connsiteY4" fmla="*/ 0 h 1892909"/>
                <a:gd name="connsiteX0" fmla="*/ 1440657 w 1725811"/>
                <a:gd name="connsiteY0" fmla="*/ 0 h 1897812"/>
                <a:gd name="connsiteX1" fmla="*/ 1725811 w 1725811"/>
                <a:gd name="connsiteY1" fmla="*/ 559 h 1897812"/>
                <a:gd name="connsiteX2" fmla="*/ 1001911 w 1725811"/>
                <a:gd name="connsiteY2" fmla="*/ 1891555 h 1897812"/>
                <a:gd name="connsiteX3" fmla="*/ 0 w 1725811"/>
                <a:gd name="connsiteY3" fmla="*/ 1897812 h 1897812"/>
                <a:gd name="connsiteX4" fmla="*/ 1440657 w 1725811"/>
                <a:gd name="connsiteY4" fmla="*/ 0 h 1897812"/>
                <a:gd name="connsiteX0" fmla="*/ 1423988 w 1709142"/>
                <a:gd name="connsiteY0" fmla="*/ 0 h 1891555"/>
                <a:gd name="connsiteX1" fmla="*/ 1709142 w 1709142"/>
                <a:gd name="connsiteY1" fmla="*/ 559 h 1891555"/>
                <a:gd name="connsiteX2" fmla="*/ 985242 w 1709142"/>
                <a:gd name="connsiteY2" fmla="*/ 1891555 h 1891555"/>
                <a:gd name="connsiteX3" fmla="*/ 0 w 1709142"/>
                <a:gd name="connsiteY3" fmla="*/ 1814470 h 1891555"/>
                <a:gd name="connsiteX4" fmla="*/ 1423988 w 1709142"/>
                <a:gd name="connsiteY4" fmla="*/ 0 h 1891555"/>
                <a:gd name="connsiteX0" fmla="*/ 1440657 w 1725811"/>
                <a:gd name="connsiteY0" fmla="*/ 0 h 1891555"/>
                <a:gd name="connsiteX1" fmla="*/ 1725811 w 1725811"/>
                <a:gd name="connsiteY1" fmla="*/ 559 h 1891555"/>
                <a:gd name="connsiteX2" fmla="*/ 1001911 w 1725811"/>
                <a:gd name="connsiteY2" fmla="*/ 1891555 h 1891555"/>
                <a:gd name="connsiteX3" fmla="*/ 0 w 1725811"/>
                <a:gd name="connsiteY3" fmla="*/ 1890459 h 1891555"/>
                <a:gd name="connsiteX4" fmla="*/ 1440657 w 1725811"/>
                <a:gd name="connsiteY4" fmla="*/ 0 h 1891555"/>
                <a:gd name="connsiteX0" fmla="*/ 1443038 w 1728192"/>
                <a:gd name="connsiteY0" fmla="*/ 0 h 1895361"/>
                <a:gd name="connsiteX1" fmla="*/ 1728192 w 1728192"/>
                <a:gd name="connsiteY1" fmla="*/ 559 h 1895361"/>
                <a:gd name="connsiteX2" fmla="*/ 1004292 w 1728192"/>
                <a:gd name="connsiteY2" fmla="*/ 1891555 h 1895361"/>
                <a:gd name="connsiteX3" fmla="*/ 0 w 1728192"/>
                <a:gd name="connsiteY3" fmla="*/ 1895361 h 1895361"/>
                <a:gd name="connsiteX4" fmla="*/ 1443038 w 1728192"/>
                <a:gd name="connsiteY4" fmla="*/ 0 h 1895361"/>
                <a:gd name="connsiteX0" fmla="*/ 1440657 w 1725811"/>
                <a:gd name="connsiteY0" fmla="*/ 0 h 1891555"/>
                <a:gd name="connsiteX1" fmla="*/ 1725811 w 1725811"/>
                <a:gd name="connsiteY1" fmla="*/ 559 h 1891555"/>
                <a:gd name="connsiteX2" fmla="*/ 1001911 w 1725811"/>
                <a:gd name="connsiteY2" fmla="*/ 1891555 h 1891555"/>
                <a:gd name="connsiteX3" fmla="*/ 0 w 1725811"/>
                <a:gd name="connsiteY3" fmla="*/ 1870848 h 1891555"/>
                <a:gd name="connsiteX4" fmla="*/ 1440657 w 1725811"/>
                <a:gd name="connsiteY4" fmla="*/ 0 h 1891555"/>
                <a:gd name="connsiteX0" fmla="*/ 1445420 w 1730574"/>
                <a:gd name="connsiteY0" fmla="*/ 0 h 1891555"/>
                <a:gd name="connsiteX1" fmla="*/ 1730574 w 1730574"/>
                <a:gd name="connsiteY1" fmla="*/ 559 h 1891555"/>
                <a:gd name="connsiteX2" fmla="*/ 1006674 w 1730574"/>
                <a:gd name="connsiteY2" fmla="*/ 1891555 h 1891555"/>
                <a:gd name="connsiteX3" fmla="*/ 0 w 1730574"/>
                <a:gd name="connsiteY3" fmla="*/ 1888007 h 1891555"/>
                <a:gd name="connsiteX4" fmla="*/ 1445420 w 1730574"/>
                <a:gd name="connsiteY4" fmla="*/ 0 h 1891555"/>
                <a:gd name="connsiteX0" fmla="*/ 1445420 w 1730574"/>
                <a:gd name="connsiteY0" fmla="*/ 0 h 1888007"/>
                <a:gd name="connsiteX1" fmla="*/ 1730574 w 1730574"/>
                <a:gd name="connsiteY1" fmla="*/ 559 h 1888007"/>
                <a:gd name="connsiteX2" fmla="*/ 1020962 w 1730574"/>
                <a:gd name="connsiteY2" fmla="*/ 1869494 h 1888007"/>
                <a:gd name="connsiteX3" fmla="*/ 0 w 1730574"/>
                <a:gd name="connsiteY3" fmla="*/ 1888007 h 1888007"/>
                <a:gd name="connsiteX4" fmla="*/ 1445420 w 1730574"/>
                <a:gd name="connsiteY4" fmla="*/ 0 h 1888007"/>
                <a:gd name="connsiteX0" fmla="*/ 1445420 w 1730574"/>
                <a:gd name="connsiteY0" fmla="*/ 0 h 1888007"/>
                <a:gd name="connsiteX1" fmla="*/ 1730574 w 1730574"/>
                <a:gd name="connsiteY1" fmla="*/ 559 h 1888007"/>
                <a:gd name="connsiteX2" fmla="*/ 1006674 w 1730574"/>
                <a:gd name="connsiteY2" fmla="*/ 1879299 h 1888007"/>
                <a:gd name="connsiteX3" fmla="*/ 0 w 1730574"/>
                <a:gd name="connsiteY3" fmla="*/ 1888007 h 1888007"/>
                <a:gd name="connsiteX4" fmla="*/ 1445420 w 1730574"/>
                <a:gd name="connsiteY4" fmla="*/ 0 h 1888007"/>
                <a:gd name="connsiteX0" fmla="*/ 1445420 w 1730574"/>
                <a:gd name="connsiteY0" fmla="*/ 0 h 1888007"/>
                <a:gd name="connsiteX1" fmla="*/ 1730574 w 1730574"/>
                <a:gd name="connsiteY1" fmla="*/ 559 h 1888007"/>
                <a:gd name="connsiteX2" fmla="*/ 1006674 w 1730574"/>
                <a:gd name="connsiteY2" fmla="*/ 1884202 h 1888007"/>
                <a:gd name="connsiteX3" fmla="*/ 0 w 1730574"/>
                <a:gd name="connsiteY3" fmla="*/ 1888007 h 1888007"/>
                <a:gd name="connsiteX4" fmla="*/ 1445420 w 1730574"/>
                <a:gd name="connsiteY4" fmla="*/ 0 h 1888007"/>
                <a:gd name="connsiteX0" fmla="*/ 1445420 w 1730574"/>
                <a:gd name="connsiteY0" fmla="*/ 0 h 1888007"/>
                <a:gd name="connsiteX1" fmla="*/ 1730574 w 1730574"/>
                <a:gd name="connsiteY1" fmla="*/ 559 h 1888007"/>
                <a:gd name="connsiteX2" fmla="*/ 1009055 w 1730574"/>
                <a:gd name="connsiteY2" fmla="*/ 1886653 h 1888007"/>
                <a:gd name="connsiteX3" fmla="*/ 0 w 1730574"/>
                <a:gd name="connsiteY3" fmla="*/ 1888007 h 1888007"/>
                <a:gd name="connsiteX4" fmla="*/ 1445420 w 1730574"/>
                <a:gd name="connsiteY4" fmla="*/ 0 h 1888007"/>
                <a:gd name="connsiteX0" fmla="*/ 1445420 w 1730574"/>
                <a:gd name="connsiteY0" fmla="*/ 0 h 1888007"/>
                <a:gd name="connsiteX1" fmla="*/ 1730574 w 1730574"/>
                <a:gd name="connsiteY1" fmla="*/ 559 h 1888007"/>
                <a:gd name="connsiteX2" fmla="*/ 1009055 w 1730574"/>
                <a:gd name="connsiteY2" fmla="*/ 1886653 h 1888007"/>
                <a:gd name="connsiteX3" fmla="*/ 0 w 1730574"/>
                <a:gd name="connsiteY3" fmla="*/ 1888007 h 1888007"/>
                <a:gd name="connsiteX4" fmla="*/ 1445420 w 1730574"/>
                <a:gd name="connsiteY4" fmla="*/ 0 h 1888007"/>
                <a:gd name="connsiteX0" fmla="*/ 1445420 w 1730574"/>
                <a:gd name="connsiteY0" fmla="*/ 0 h 1889104"/>
                <a:gd name="connsiteX1" fmla="*/ 1730574 w 1730574"/>
                <a:gd name="connsiteY1" fmla="*/ 559 h 1889104"/>
                <a:gd name="connsiteX2" fmla="*/ 1009055 w 1730574"/>
                <a:gd name="connsiteY2" fmla="*/ 1889104 h 1889104"/>
                <a:gd name="connsiteX3" fmla="*/ 0 w 1730574"/>
                <a:gd name="connsiteY3" fmla="*/ 1888007 h 1889104"/>
                <a:gd name="connsiteX4" fmla="*/ 1445420 w 1730574"/>
                <a:gd name="connsiteY4" fmla="*/ 0 h 1889104"/>
                <a:gd name="connsiteX0" fmla="*/ 1440658 w 1725812"/>
                <a:gd name="connsiteY0" fmla="*/ 0 h 1889104"/>
                <a:gd name="connsiteX1" fmla="*/ 1725812 w 1725812"/>
                <a:gd name="connsiteY1" fmla="*/ 559 h 1889104"/>
                <a:gd name="connsiteX2" fmla="*/ 1004293 w 1725812"/>
                <a:gd name="connsiteY2" fmla="*/ 1889104 h 1889104"/>
                <a:gd name="connsiteX3" fmla="*/ 0 w 1725812"/>
                <a:gd name="connsiteY3" fmla="*/ 1888007 h 1889104"/>
                <a:gd name="connsiteX4" fmla="*/ 1440658 w 1725812"/>
                <a:gd name="connsiteY4" fmla="*/ 0 h 1889104"/>
                <a:gd name="connsiteX0" fmla="*/ 1443039 w 1728193"/>
                <a:gd name="connsiteY0" fmla="*/ 0 h 1890458"/>
                <a:gd name="connsiteX1" fmla="*/ 1728193 w 1728193"/>
                <a:gd name="connsiteY1" fmla="*/ 559 h 1890458"/>
                <a:gd name="connsiteX2" fmla="*/ 1006674 w 1728193"/>
                <a:gd name="connsiteY2" fmla="*/ 1889104 h 1890458"/>
                <a:gd name="connsiteX3" fmla="*/ 0 w 1728193"/>
                <a:gd name="connsiteY3" fmla="*/ 1890458 h 1890458"/>
                <a:gd name="connsiteX4" fmla="*/ 1443039 w 1728193"/>
                <a:gd name="connsiteY4" fmla="*/ 0 h 1890458"/>
                <a:gd name="connsiteX0" fmla="*/ 2159795 w 2444949"/>
                <a:gd name="connsiteY0" fmla="*/ 0 h 1889104"/>
                <a:gd name="connsiteX1" fmla="*/ 2444949 w 2444949"/>
                <a:gd name="connsiteY1" fmla="*/ 559 h 1889104"/>
                <a:gd name="connsiteX2" fmla="*/ 1723430 w 2444949"/>
                <a:gd name="connsiteY2" fmla="*/ 1889104 h 1889104"/>
                <a:gd name="connsiteX3" fmla="*/ 0 w 2444949"/>
                <a:gd name="connsiteY3" fmla="*/ 1888007 h 1889104"/>
                <a:gd name="connsiteX4" fmla="*/ 2159795 w 2444949"/>
                <a:gd name="connsiteY4" fmla="*/ 0 h 1889104"/>
                <a:gd name="connsiteX0" fmla="*/ 2159795 w 2444949"/>
                <a:gd name="connsiteY0" fmla="*/ 0 h 1889104"/>
                <a:gd name="connsiteX1" fmla="*/ 2444949 w 2444949"/>
                <a:gd name="connsiteY1" fmla="*/ 559 h 1889104"/>
                <a:gd name="connsiteX2" fmla="*/ 1006674 w 2444949"/>
                <a:gd name="connsiteY2" fmla="*/ 1889104 h 1889104"/>
                <a:gd name="connsiteX3" fmla="*/ 0 w 2444949"/>
                <a:gd name="connsiteY3" fmla="*/ 1888007 h 1889104"/>
                <a:gd name="connsiteX4" fmla="*/ 2159795 w 2444949"/>
                <a:gd name="connsiteY4" fmla="*/ 0 h 1889104"/>
                <a:gd name="connsiteX0" fmla="*/ 2155032 w 2440186"/>
                <a:gd name="connsiteY0" fmla="*/ 0 h 1889104"/>
                <a:gd name="connsiteX1" fmla="*/ 2440186 w 2440186"/>
                <a:gd name="connsiteY1" fmla="*/ 559 h 1889104"/>
                <a:gd name="connsiteX2" fmla="*/ 1001911 w 2440186"/>
                <a:gd name="connsiteY2" fmla="*/ 1889104 h 1889104"/>
                <a:gd name="connsiteX3" fmla="*/ 0 w 2440186"/>
                <a:gd name="connsiteY3" fmla="*/ 1888007 h 1889104"/>
                <a:gd name="connsiteX4" fmla="*/ 2155032 w 2440186"/>
                <a:gd name="connsiteY4" fmla="*/ 0 h 1889104"/>
                <a:gd name="connsiteX0" fmla="*/ 2155032 w 2440186"/>
                <a:gd name="connsiteY0" fmla="*/ 0 h 1890458"/>
                <a:gd name="connsiteX1" fmla="*/ 2440186 w 2440186"/>
                <a:gd name="connsiteY1" fmla="*/ 559 h 1890458"/>
                <a:gd name="connsiteX2" fmla="*/ 1001911 w 2440186"/>
                <a:gd name="connsiteY2" fmla="*/ 1889104 h 1890458"/>
                <a:gd name="connsiteX3" fmla="*/ 0 w 2440186"/>
                <a:gd name="connsiteY3" fmla="*/ 1890458 h 1890458"/>
                <a:gd name="connsiteX4" fmla="*/ 2155032 w 2440186"/>
                <a:gd name="connsiteY4" fmla="*/ 0 h 1890458"/>
                <a:gd name="connsiteX0" fmla="*/ 2162176 w 2447330"/>
                <a:gd name="connsiteY0" fmla="*/ 0 h 1890458"/>
                <a:gd name="connsiteX1" fmla="*/ 2447330 w 2447330"/>
                <a:gd name="connsiteY1" fmla="*/ 559 h 1890458"/>
                <a:gd name="connsiteX2" fmla="*/ 1009055 w 2447330"/>
                <a:gd name="connsiteY2" fmla="*/ 1889104 h 1890458"/>
                <a:gd name="connsiteX3" fmla="*/ 0 w 2447330"/>
                <a:gd name="connsiteY3" fmla="*/ 1890458 h 1890458"/>
                <a:gd name="connsiteX4" fmla="*/ 2162176 w 2447330"/>
                <a:gd name="connsiteY4" fmla="*/ 0 h 1890458"/>
                <a:gd name="connsiteX0" fmla="*/ 2876551 w 3161705"/>
                <a:gd name="connsiteY0" fmla="*/ 0 h 1889104"/>
                <a:gd name="connsiteX1" fmla="*/ 3161705 w 3161705"/>
                <a:gd name="connsiteY1" fmla="*/ 559 h 1889104"/>
                <a:gd name="connsiteX2" fmla="*/ 1723430 w 3161705"/>
                <a:gd name="connsiteY2" fmla="*/ 1889104 h 1889104"/>
                <a:gd name="connsiteX3" fmla="*/ 0 w 3161705"/>
                <a:gd name="connsiteY3" fmla="*/ 1888007 h 1889104"/>
                <a:gd name="connsiteX4" fmla="*/ 2876551 w 3161705"/>
                <a:gd name="connsiteY4" fmla="*/ 0 h 1889104"/>
                <a:gd name="connsiteX0" fmla="*/ 2876551 w 3161705"/>
                <a:gd name="connsiteY0" fmla="*/ 0 h 1889104"/>
                <a:gd name="connsiteX1" fmla="*/ 3161705 w 3161705"/>
                <a:gd name="connsiteY1" fmla="*/ 559 h 1889104"/>
                <a:gd name="connsiteX2" fmla="*/ 1723430 w 3161705"/>
                <a:gd name="connsiteY2" fmla="*/ 1889104 h 1889104"/>
                <a:gd name="connsiteX3" fmla="*/ 0 w 3161705"/>
                <a:gd name="connsiteY3" fmla="*/ 1888007 h 1889104"/>
                <a:gd name="connsiteX4" fmla="*/ 2876551 w 3161705"/>
                <a:gd name="connsiteY4" fmla="*/ 0 h 1889104"/>
                <a:gd name="connsiteX0" fmla="*/ 2876551 w 3161705"/>
                <a:gd name="connsiteY0" fmla="*/ 0 h 1890458"/>
                <a:gd name="connsiteX1" fmla="*/ 3161705 w 3161705"/>
                <a:gd name="connsiteY1" fmla="*/ 559 h 1890458"/>
                <a:gd name="connsiteX2" fmla="*/ 1723430 w 3161705"/>
                <a:gd name="connsiteY2" fmla="*/ 1889104 h 1890458"/>
                <a:gd name="connsiteX3" fmla="*/ 0 w 3161705"/>
                <a:gd name="connsiteY3" fmla="*/ 1890458 h 1890458"/>
                <a:gd name="connsiteX4" fmla="*/ 2876551 w 3161705"/>
                <a:gd name="connsiteY4" fmla="*/ 0 h 1890458"/>
                <a:gd name="connsiteX0" fmla="*/ 2876551 w 3161705"/>
                <a:gd name="connsiteY0" fmla="*/ 0 h 1891555"/>
                <a:gd name="connsiteX1" fmla="*/ 3161705 w 3161705"/>
                <a:gd name="connsiteY1" fmla="*/ 559 h 1891555"/>
                <a:gd name="connsiteX2" fmla="*/ 1013817 w 3161705"/>
                <a:gd name="connsiteY2" fmla="*/ 1891555 h 1891555"/>
                <a:gd name="connsiteX3" fmla="*/ 0 w 3161705"/>
                <a:gd name="connsiteY3" fmla="*/ 1890458 h 1891555"/>
                <a:gd name="connsiteX4" fmla="*/ 2876551 w 3161705"/>
                <a:gd name="connsiteY4" fmla="*/ 0 h 1891555"/>
                <a:gd name="connsiteX0" fmla="*/ 2876551 w 3161705"/>
                <a:gd name="connsiteY0" fmla="*/ 0 h 1890458"/>
                <a:gd name="connsiteX1" fmla="*/ 3161705 w 3161705"/>
                <a:gd name="connsiteY1" fmla="*/ 559 h 1890458"/>
                <a:gd name="connsiteX2" fmla="*/ 1009055 w 3161705"/>
                <a:gd name="connsiteY2" fmla="*/ 1889104 h 1890458"/>
                <a:gd name="connsiteX3" fmla="*/ 0 w 3161705"/>
                <a:gd name="connsiteY3" fmla="*/ 1890458 h 1890458"/>
                <a:gd name="connsiteX4" fmla="*/ 2876551 w 3161705"/>
                <a:gd name="connsiteY4" fmla="*/ 0 h 189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1705" h="1890458">
                  <a:moveTo>
                    <a:pt x="2876551" y="0"/>
                  </a:moveTo>
                  <a:lnTo>
                    <a:pt x="3161705" y="559"/>
                  </a:lnTo>
                  <a:lnTo>
                    <a:pt x="1009055" y="1889104"/>
                  </a:lnTo>
                  <a:lnTo>
                    <a:pt x="0" y="1890458"/>
                  </a:lnTo>
                  <a:lnTo>
                    <a:pt x="2876551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 flipH="1">
              <a:off x="6259637" y="4880895"/>
              <a:ext cx="1008112" cy="28341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2198" y="2780928"/>
            <a:ext cx="2008666" cy="128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9" name="직사각형 198"/>
          <p:cNvSpPr/>
          <p:nvPr/>
        </p:nvSpPr>
        <p:spPr>
          <a:xfrm>
            <a:off x="5241313" y="3167241"/>
            <a:ext cx="85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87%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675006" y="5777109"/>
            <a:ext cx="4880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*16</a:t>
            </a:r>
            <a:r>
              <a:rPr lang="ko-KR" altLang="en-US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 현대카드 발급신청 성과 기준</a:t>
            </a:r>
            <a:endParaRPr lang="en-US" altLang="ko-KR" sz="800" b="1" dirty="0" smtClean="0">
              <a:solidFill>
                <a:srgbClr val="FF0000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31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대표카드인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중심으로 목표 순위를 정하고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전체 카테고리를 커버하고 있습니다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32" y="8443"/>
            <a:ext cx="9144032" cy="6755455"/>
            <a:chOff x="-32" y="3592"/>
            <a:chExt cx="9144032" cy="6755455"/>
          </a:xfrm>
        </p:grpSpPr>
        <p:sp>
          <p:nvSpPr>
            <p:cNvPr id="12" name="직사각형 11"/>
            <p:cNvSpPr/>
            <p:nvPr/>
          </p:nvSpPr>
          <p:spPr>
            <a:xfrm>
              <a:off x="3712" y="5156"/>
              <a:ext cx="9133409" cy="674542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32" y="8443"/>
              <a:ext cx="9133409" cy="675060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5" y="3592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1284" y="4290543"/>
            <a:ext cx="876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효율적으로 입찰하여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비용을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Save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하고</a:t>
            </a:r>
            <a:endParaRPr lang="en-US" altLang="ko-KR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Save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한 비용만큼 발급 수를 늘려라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398" y="1700088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단순하지만 가장 중요한</a:t>
            </a:r>
            <a:r>
              <a:rPr lang="en-US" altLang="ko-KR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  <a:endParaRPr lang="en-US" altLang="ko-KR" sz="28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첫 번째 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9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94627" y="2686926"/>
            <a:ext cx="8769861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</a:t>
            </a: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49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85226" y="2780928"/>
            <a:ext cx="8769861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2016</a:t>
            </a:r>
            <a:r>
              <a:rPr lang="ko-KR" altLang="en-US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</a:t>
            </a:r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en-US" altLang="ko-KR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</a:t>
            </a:r>
            <a:r>
              <a: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는</a:t>
            </a:r>
            <a:r>
              <a:rPr lang="ko-KR" altLang="en-US" sz="2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2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정교한 입찰</a:t>
            </a:r>
            <a:r>
              <a:rPr lang="ko-KR" altLang="en-US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을 위해</a:t>
            </a:r>
            <a:r>
              <a:rPr lang="ko-KR" altLang="en-US" sz="2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en-US" altLang="ko-KR" sz="28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전용 솔루션</a:t>
            </a:r>
            <a:r>
              <a:rPr lang="ko-KR" altLang="en-US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을 개발했습니다</a:t>
            </a:r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58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Solution 1.0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1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grpSp>
        <p:nvGrpSpPr>
          <p:cNvPr id="2" name="그룹 21"/>
          <p:cNvGrpSpPr/>
          <p:nvPr/>
        </p:nvGrpSpPr>
        <p:grpSpPr>
          <a:xfrm>
            <a:off x="2214546" y="3276608"/>
            <a:ext cx="4721020" cy="2867036"/>
            <a:chOff x="977685" y="1857364"/>
            <a:chExt cx="7175659" cy="4357718"/>
          </a:xfrm>
        </p:grpSpPr>
        <p:pic>
          <p:nvPicPr>
            <p:cNvPr id="9218" name="Picture 2" descr="C:\Users\smart-lci\Desktop\laptop-805406_960_72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7685" y="1857364"/>
              <a:ext cx="7175659" cy="4357718"/>
            </a:xfrm>
            <a:prstGeom prst="rect">
              <a:avLst/>
            </a:prstGeom>
            <a:noFill/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04968" y="2083757"/>
              <a:ext cx="5429288" cy="2787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5" name="그룹 18"/>
          <p:cNvGrpSpPr/>
          <p:nvPr/>
        </p:nvGrpSpPr>
        <p:grpSpPr>
          <a:xfrm>
            <a:off x="2214546" y="1706149"/>
            <a:ext cx="1361885" cy="1360898"/>
            <a:chOff x="766015" y="2485931"/>
            <a:chExt cx="2190750" cy="2189163"/>
          </a:xfrm>
        </p:grpSpPr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solidFill>
              <a:srgbClr val="D80546"/>
            </a:solidFill>
            <a:ln w="9525">
              <a:round/>
              <a:headEnd/>
              <a:tailEnd/>
            </a:ln>
            <a:effectLst/>
          </p:spPr>
          <p:txBody>
            <a:bodyPr wrap="none" anchor="ctr"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grpSp>
        <p:nvGrpSpPr>
          <p:cNvPr id="78" name="그룹 21"/>
          <p:cNvGrpSpPr/>
          <p:nvPr/>
        </p:nvGrpSpPr>
        <p:grpSpPr>
          <a:xfrm>
            <a:off x="3133085" y="2695783"/>
            <a:ext cx="1162688" cy="1161845"/>
            <a:chOff x="766015" y="2485931"/>
            <a:chExt cx="2190750" cy="2189163"/>
          </a:xfrm>
        </p:grpSpPr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solidFill>
              <a:srgbClr val="6F2848"/>
            </a:solidFill>
            <a:ln w="9525">
              <a:round/>
              <a:headEnd/>
              <a:tailEnd/>
            </a:ln>
            <a:effectLst/>
          </p:spPr>
          <p:txBody>
            <a:bodyPr wrap="none" anchor="ctr"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grpSp>
        <p:nvGrpSpPr>
          <p:cNvPr id="81" name="그룹 27"/>
          <p:cNvGrpSpPr/>
          <p:nvPr/>
        </p:nvGrpSpPr>
        <p:grpSpPr>
          <a:xfrm>
            <a:off x="3781619" y="1638287"/>
            <a:ext cx="1361885" cy="1360898"/>
            <a:chOff x="766015" y="2485931"/>
            <a:chExt cx="2190750" cy="2189163"/>
          </a:xfrm>
        </p:grpSpPr>
        <p:sp>
          <p:nvSpPr>
            <p:cNvPr id="82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round/>
              <a:headEnd/>
              <a:tailEnd/>
            </a:ln>
            <a:effectLst/>
          </p:spPr>
          <p:txBody>
            <a:bodyPr wrap="none" anchor="ctr"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grpSp>
        <p:nvGrpSpPr>
          <p:cNvPr id="84" name="그룹 37"/>
          <p:cNvGrpSpPr/>
          <p:nvPr/>
        </p:nvGrpSpPr>
        <p:grpSpPr>
          <a:xfrm>
            <a:off x="4929190" y="2335186"/>
            <a:ext cx="1232821" cy="1231927"/>
            <a:chOff x="766015" y="2485931"/>
            <a:chExt cx="2190750" cy="2189163"/>
          </a:xfrm>
        </p:grpSpPr>
        <p:sp>
          <p:nvSpPr>
            <p:cNvPr id="85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round/>
              <a:headEnd/>
              <a:tailEnd/>
            </a:ln>
            <a:effectLst/>
          </p:spPr>
          <p:txBody>
            <a:bodyPr wrap="none" anchor="ctr"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grpSp>
        <p:nvGrpSpPr>
          <p:cNvPr id="87" name="그룹 40"/>
          <p:cNvGrpSpPr/>
          <p:nvPr/>
        </p:nvGrpSpPr>
        <p:grpSpPr>
          <a:xfrm>
            <a:off x="6030644" y="1909751"/>
            <a:ext cx="1136937" cy="1136113"/>
            <a:chOff x="766015" y="2485931"/>
            <a:chExt cx="2190750" cy="21891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round/>
              <a:headEnd/>
              <a:tailEnd/>
            </a:ln>
            <a:effectLst/>
          </p:spPr>
          <p:txBody>
            <a:bodyPr wrap="none" anchor="ctr"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393282" y="2143116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실시간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입찰순위 현황</a:t>
            </a:r>
            <a:endParaRPr lang="ko-KR" altLang="en-US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95733" y="2128828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PC/Mobile</a:t>
            </a: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개별 운영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62541" y="2771770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</a:t>
            </a:r>
            <a:r>
              <a:rPr lang="ko-KR" altLang="en-US" sz="12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히스토리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보관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214678" y="3071810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키워드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설정 가능</a:t>
            </a:r>
            <a:endParaRPr lang="ko-KR" altLang="en-US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124586" y="2285992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모니터링</a:t>
            </a:r>
            <a:endParaRPr lang="ko-KR" altLang="en-US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지속적으로 기능을 추가하고 인터페이스를 개선했습니다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Solution 1.0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grpSp>
        <p:nvGrpSpPr>
          <p:cNvPr id="33" name="그룹 21"/>
          <p:cNvGrpSpPr/>
          <p:nvPr/>
        </p:nvGrpSpPr>
        <p:grpSpPr>
          <a:xfrm>
            <a:off x="2214546" y="3276608"/>
            <a:ext cx="4721020" cy="2867036"/>
            <a:chOff x="977685" y="1857364"/>
            <a:chExt cx="7175659" cy="4357718"/>
          </a:xfrm>
        </p:grpSpPr>
        <p:pic>
          <p:nvPicPr>
            <p:cNvPr id="34" name="Picture 2" descr="C:\Users\smart-lci\Desktop\laptop-805406_960_72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7685" y="1857364"/>
              <a:ext cx="7175659" cy="4357718"/>
            </a:xfrm>
            <a:prstGeom prst="rect">
              <a:avLst/>
            </a:prstGeom>
            <a:noFill/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04968" y="2083757"/>
              <a:ext cx="5429288" cy="2787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8781" y="4586296"/>
            <a:ext cx="904868" cy="332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6525" y="4916568"/>
            <a:ext cx="3571900" cy="27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Shape 37"/>
          <p:cNvCxnSpPr>
            <a:endCxn id="10243" idx="1"/>
          </p:cNvCxnSpPr>
          <p:nvPr/>
        </p:nvCxnSpPr>
        <p:spPr>
          <a:xfrm rot="16200000" flipH="1">
            <a:off x="1661799" y="3938322"/>
            <a:ext cx="1120943" cy="1108510"/>
          </a:xfrm>
          <a:prstGeom prst="bentConnector2">
            <a:avLst/>
          </a:prstGeom>
          <a:ln w="12700">
            <a:solidFill>
              <a:srgbClr val="D8054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endCxn id="10242" idx="3"/>
          </p:cNvCxnSpPr>
          <p:nvPr/>
        </p:nvCxnSpPr>
        <p:spPr>
          <a:xfrm rot="5400000">
            <a:off x="6482993" y="3796954"/>
            <a:ext cx="816269" cy="1094955"/>
          </a:xfrm>
          <a:prstGeom prst="bentConnector2">
            <a:avLst/>
          </a:prstGeom>
          <a:ln w="12700">
            <a:solidFill>
              <a:srgbClr val="D80546"/>
            </a:solidFill>
            <a:prstDash val="sysDot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19136" y="2577077"/>
            <a:ext cx="1495949" cy="1494865"/>
            <a:chOff x="766015" y="2485931"/>
            <a:chExt cx="2190750" cy="2189163"/>
          </a:xfrm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Bold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689725" y="2581268"/>
            <a:ext cx="1495949" cy="1494865"/>
            <a:chOff x="766015" y="2485931"/>
            <a:chExt cx="2190750" cy="2189163"/>
          </a:xfrm>
        </p:grpSpPr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Bold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176313" y="3119435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즉시입찰기능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2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빠른대응</a:t>
            </a:r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67555" y="3138484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</a:t>
            </a:r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12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실시간 알림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86050" y="4043367"/>
            <a:ext cx="121444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hape 42"/>
          <p:cNvCxnSpPr/>
          <p:nvPr/>
        </p:nvCxnSpPr>
        <p:spPr>
          <a:xfrm rot="10800000" flipV="1">
            <a:off x="3500433" y="2323224"/>
            <a:ext cx="716963" cy="1820158"/>
          </a:xfrm>
          <a:prstGeom prst="bentConnector2">
            <a:avLst/>
          </a:prstGeom>
          <a:ln w="12700">
            <a:solidFill>
              <a:srgbClr val="D8054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4071934" y="1571612"/>
            <a:ext cx="1495949" cy="1494865"/>
            <a:chOff x="766015" y="2485931"/>
            <a:chExt cx="2190750" cy="2189163"/>
          </a:xfrm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766015" y="2485931"/>
              <a:ext cx="2190750" cy="2189163"/>
            </a:xfrm>
            <a:custGeom>
              <a:avLst/>
              <a:gdLst>
                <a:gd name="T0" fmla="*/ 583 w 583"/>
                <a:gd name="T1" fmla="*/ 311 h 582"/>
                <a:gd name="T2" fmla="*/ 581 w 583"/>
                <a:gd name="T3" fmla="*/ 254 h 582"/>
                <a:gd name="T4" fmla="*/ 540 w 583"/>
                <a:gd name="T5" fmla="*/ 199 h 582"/>
                <a:gd name="T6" fmla="*/ 538 w 583"/>
                <a:gd name="T7" fmla="*/ 134 h 582"/>
                <a:gd name="T8" fmla="*/ 503 w 583"/>
                <a:gd name="T9" fmla="*/ 89 h 582"/>
                <a:gd name="T10" fmla="*/ 438 w 583"/>
                <a:gd name="T11" fmla="*/ 69 h 582"/>
                <a:gd name="T12" fmla="*/ 403 w 583"/>
                <a:gd name="T13" fmla="*/ 21 h 582"/>
                <a:gd name="T14" fmla="*/ 347 w 583"/>
                <a:gd name="T15" fmla="*/ 4 h 582"/>
                <a:gd name="T16" fmla="*/ 283 w 583"/>
                <a:gd name="T17" fmla="*/ 30 h 582"/>
                <a:gd name="T18" fmla="*/ 221 w 583"/>
                <a:gd name="T19" fmla="*/ 9 h 582"/>
                <a:gd name="T20" fmla="*/ 166 w 583"/>
                <a:gd name="T21" fmla="*/ 27 h 582"/>
                <a:gd name="T22" fmla="*/ 131 w 583"/>
                <a:gd name="T23" fmla="*/ 85 h 582"/>
                <a:gd name="T24" fmla="*/ 75 w 583"/>
                <a:gd name="T25" fmla="*/ 95 h 582"/>
                <a:gd name="T26" fmla="*/ 74 w 583"/>
                <a:gd name="T27" fmla="*/ 147 h 582"/>
                <a:gd name="T28" fmla="*/ 31 w 583"/>
                <a:gd name="T29" fmla="*/ 159 h 582"/>
                <a:gd name="T30" fmla="*/ 40 w 583"/>
                <a:gd name="T31" fmla="*/ 201 h 582"/>
                <a:gd name="T32" fmla="*/ 5 w 583"/>
                <a:gd name="T33" fmla="*/ 235 h 582"/>
                <a:gd name="T34" fmla="*/ 29 w 583"/>
                <a:gd name="T35" fmla="*/ 301 h 582"/>
                <a:gd name="T36" fmla="*/ 9 w 583"/>
                <a:gd name="T37" fmla="*/ 362 h 582"/>
                <a:gd name="T38" fmla="*/ 28 w 583"/>
                <a:gd name="T39" fmla="*/ 417 h 582"/>
                <a:gd name="T40" fmla="*/ 72 w 583"/>
                <a:gd name="T41" fmla="*/ 444 h 582"/>
                <a:gd name="T42" fmla="*/ 80 w 583"/>
                <a:gd name="T43" fmla="*/ 493 h 582"/>
                <a:gd name="T44" fmla="*/ 130 w 583"/>
                <a:gd name="T45" fmla="*/ 505 h 582"/>
                <a:gd name="T46" fmla="*/ 154 w 583"/>
                <a:gd name="T47" fmla="*/ 548 h 582"/>
                <a:gd name="T48" fmla="*/ 180 w 583"/>
                <a:gd name="T49" fmla="*/ 561 h 582"/>
                <a:gd name="T50" fmla="*/ 236 w 583"/>
                <a:gd name="T51" fmla="*/ 577 h 582"/>
                <a:gd name="T52" fmla="*/ 270 w 583"/>
                <a:gd name="T53" fmla="*/ 582 h 582"/>
                <a:gd name="T54" fmla="*/ 329 w 583"/>
                <a:gd name="T55" fmla="*/ 580 h 582"/>
                <a:gd name="T56" fmla="*/ 381 w 583"/>
                <a:gd name="T57" fmla="*/ 537 h 582"/>
                <a:gd name="T58" fmla="*/ 433 w 583"/>
                <a:gd name="T59" fmla="*/ 546 h 582"/>
                <a:gd name="T60" fmla="*/ 454 w 583"/>
                <a:gd name="T61" fmla="*/ 497 h 582"/>
                <a:gd name="T62" fmla="*/ 515 w 583"/>
                <a:gd name="T63" fmla="*/ 478 h 582"/>
                <a:gd name="T64" fmla="*/ 511 w 583"/>
                <a:gd name="T65" fmla="*/ 435 h 582"/>
                <a:gd name="T66" fmla="*/ 562 w 583"/>
                <a:gd name="T67" fmla="*/ 401 h 582"/>
                <a:gd name="T68" fmla="*/ 578 w 583"/>
                <a:gd name="T69" fmla="*/ 346 h 582"/>
                <a:gd name="T70" fmla="*/ 85 w 583"/>
                <a:gd name="T71" fmla="*/ 291 h 582"/>
                <a:gd name="T72" fmla="*/ 498 w 583"/>
                <a:gd name="T73" fmla="*/ 29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3" h="582">
                  <a:moveTo>
                    <a:pt x="578" y="346"/>
                  </a:moveTo>
                  <a:cubicBezTo>
                    <a:pt x="580" y="335"/>
                    <a:pt x="581" y="323"/>
                    <a:pt x="583" y="311"/>
                  </a:cubicBezTo>
                  <a:cubicBezTo>
                    <a:pt x="567" y="307"/>
                    <a:pt x="557" y="299"/>
                    <a:pt x="557" y="283"/>
                  </a:cubicBezTo>
                  <a:cubicBezTo>
                    <a:pt x="557" y="269"/>
                    <a:pt x="564" y="261"/>
                    <a:pt x="581" y="254"/>
                  </a:cubicBezTo>
                  <a:cubicBezTo>
                    <a:pt x="579" y="243"/>
                    <a:pt x="577" y="231"/>
                    <a:pt x="575" y="219"/>
                  </a:cubicBezTo>
                  <a:cubicBezTo>
                    <a:pt x="558" y="220"/>
                    <a:pt x="546" y="215"/>
                    <a:pt x="540" y="199"/>
                  </a:cubicBezTo>
                  <a:cubicBezTo>
                    <a:pt x="537" y="187"/>
                    <a:pt x="541" y="178"/>
                    <a:pt x="555" y="165"/>
                  </a:cubicBezTo>
                  <a:cubicBezTo>
                    <a:pt x="549" y="155"/>
                    <a:pt x="544" y="144"/>
                    <a:pt x="538" y="134"/>
                  </a:cubicBezTo>
                  <a:cubicBezTo>
                    <a:pt x="520" y="140"/>
                    <a:pt x="509" y="138"/>
                    <a:pt x="500" y="127"/>
                  </a:cubicBezTo>
                  <a:cubicBezTo>
                    <a:pt x="492" y="116"/>
                    <a:pt x="492" y="105"/>
                    <a:pt x="503" y="89"/>
                  </a:cubicBezTo>
                  <a:cubicBezTo>
                    <a:pt x="494" y="81"/>
                    <a:pt x="485" y="73"/>
                    <a:pt x="477" y="65"/>
                  </a:cubicBezTo>
                  <a:cubicBezTo>
                    <a:pt x="464" y="76"/>
                    <a:pt x="451" y="79"/>
                    <a:pt x="438" y="69"/>
                  </a:cubicBezTo>
                  <a:cubicBezTo>
                    <a:pt x="427" y="62"/>
                    <a:pt x="424" y="50"/>
                    <a:pt x="429" y="33"/>
                  </a:cubicBezTo>
                  <a:cubicBezTo>
                    <a:pt x="420" y="29"/>
                    <a:pt x="411" y="25"/>
                    <a:pt x="403" y="21"/>
                  </a:cubicBezTo>
                  <a:cubicBezTo>
                    <a:pt x="393" y="39"/>
                    <a:pt x="381" y="46"/>
                    <a:pt x="366" y="41"/>
                  </a:cubicBezTo>
                  <a:cubicBezTo>
                    <a:pt x="352" y="37"/>
                    <a:pt x="345" y="25"/>
                    <a:pt x="347" y="4"/>
                  </a:cubicBezTo>
                  <a:cubicBezTo>
                    <a:pt x="335" y="3"/>
                    <a:pt x="324" y="1"/>
                    <a:pt x="313" y="0"/>
                  </a:cubicBezTo>
                  <a:cubicBezTo>
                    <a:pt x="308" y="22"/>
                    <a:pt x="299" y="30"/>
                    <a:pt x="283" y="30"/>
                  </a:cubicBezTo>
                  <a:cubicBezTo>
                    <a:pt x="269" y="30"/>
                    <a:pt x="259" y="21"/>
                    <a:pt x="254" y="1"/>
                  </a:cubicBezTo>
                  <a:cubicBezTo>
                    <a:pt x="243" y="4"/>
                    <a:pt x="232" y="6"/>
                    <a:pt x="221" y="9"/>
                  </a:cubicBezTo>
                  <a:cubicBezTo>
                    <a:pt x="222" y="30"/>
                    <a:pt x="216" y="42"/>
                    <a:pt x="201" y="47"/>
                  </a:cubicBezTo>
                  <a:cubicBezTo>
                    <a:pt x="188" y="51"/>
                    <a:pt x="175" y="44"/>
                    <a:pt x="166" y="27"/>
                  </a:cubicBezTo>
                  <a:cubicBezTo>
                    <a:pt x="155" y="33"/>
                    <a:pt x="145" y="39"/>
                    <a:pt x="135" y="44"/>
                  </a:cubicBezTo>
                  <a:cubicBezTo>
                    <a:pt x="144" y="63"/>
                    <a:pt x="143" y="76"/>
                    <a:pt x="131" y="85"/>
                  </a:cubicBezTo>
                  <a:cubicBezTo>
                    <a:pt x="120" y="95"/>
                    <a:pt x="106" y="94"/>
                    <a:pt x="89" y="80"/>
                  </a:cubicBezTo>
                  <a:cubicBezTo>
                    <a:pt x="85" y="85"/>
                    <a:pt x="80" y="90"/>
                    <a:pt x="75" y="95"/>
                  </a:cubicBezTo>
                  <a:cubicBezTo>
                    <a:pt x="72" y="98"/>
                    <a:pt x="69" y="102"/>
                    <a:pt x="66" y="106"/>
                  </a:cubicBezTo>
                  <a:cubicBezTo>
                    <a:pt x="80" y="121"/>
                    <a:pt x="83" y="134"/>
                    <a:pt x="74" y="147"/>
                  </a:cubicBezTo>
                  <a:cubicBezTo>
                    <a:pt x="66" y="159"/>
                    <a:pt x="53" y="162"/>
                    <a:pt x="33" y="154"/>
                  </a:cubicBezTo>
                  <a:cubicBezTo>
                    <a:pt x="32" y="156"/>
                    <a:pt x="32" y="157"/>
                    <a:pt x="31" y="159"/>
                  </a:cubicBezTo>
                  <a:cubicBezTo>
                    <a:pt x="28" y="166"/>
                    <a:pt x="25" y="172"/>
                    <a:pt x="23" y="177"/>
                  </a:cubicBezTo>
                  <a:cubicBezTo>
                    <a:pt x="29" y="186"/>
                    <a:pt x="36" y="193"/>
                    <a:pt x="40" y="201"/>
                  </a:cubicBezTo>
                  <a:cubicBezTo>
                    <a:pt x="42" y="205"/>
                    <a:pt x="41" y="212"/>
                    <a:pt x="39" y="218"/>
                  </a:cubicBezTo>
                  <a:cubicBezTo>
                    <a:pt x="35" y="231"/>
                    <a:pt x="24" y="236"/>
                    <a:pt x="5" y="235"/>
                  </a:cubicBezTo>
                  <a:cubicBezTo>
                    <a:pt x="3" y="247"/>
                    <a:pt x="1" y="258"/>
                    <a:pt x="0" y="269"/>
                  </a:cubicBezTo>
                  <a:cubicBezTo>
                    <a:pt x="22" y="278"/>
                    <a:pt x="30" y="286"/>
                    <a:pt x="29" y="301"/>
                  </a:cubicBezTo>
                  <a:cubicBezTo>
                    <a:pt x="28" y="314"/>
                    <a:pt x="20" y="323"/>
                    <a:pt x="1" y="328"/>
                  </a:cubicBezTo>
                  <a:cubicBezTo>
                    <a:pt x="4" y="339"/>
                    <a:pt x="6" y="350"/>
                    <a:pt x="9" y="362"/>
                  </a:cubicBezTo>
                  <a:cubicBezTo>
                    <a:pt x="30" y="361"/>
                    <a:pt x="40" y="367"/>
                    <a:pt x="45" y="381"/>
                  </a:cubicBezTo>
                  <a:cubicBezTo>
                    <a:pt x="49" y="394"/>
                    <a:pt x="44" y="406"/>
                    <a:pt x="28" y="417"/>
                  </a:cubicBezTo>
                  <a:cubicBezTo>
                    <a:pt x="33" y="427"/>
                    <a:pt x="39" y="437"/>
                    <a:pt x="43" y="445"/>
                  </a:cubicBezTo>
                  <a:cubicBezTo>
                    <a:pt x="54" y="444"/>
                    <a:pt x="63" y="443"/>
                    <a:pt x="72" y="444"/>
                  </a:cubicBezTo>
                  <a:cubicBezTo>
                    <a:pt x="77" y="445"/>
                    <a:pt x="82" y="450"/>
                    <a:pt x="86" y="455"/>
                  </a:cubicBezTo>
                  <a:cubicBezTo>
                    <a:pt x="94" y="466"/>
                    <a:pt x="92" y="477"/>
                    <a:pt x="80" y="493"/>
                  </a:cubicBezTo>
                  <a:cubicBezTo>
                    <a:pt x="89" y="501"/>
                    <a:pt x="97" y="508"/>
                    <a:pt x="104" y="515"/>
                  </a:cubicBezTo>
                  <a:cubicBezTo>
                    <a:pt x="114" y="511"/>
                    <a:pt x="122" y="506"/>
                    <a:pt x="130" y="505"/>
                  </a:cubicBezTo>
                  <a:cubicBezTo>
                    <a:pt x="136" y="504"/>
                    <a:pt x="143" y="507"/>
                    <a:pt x="147" y="511"/>
                  </a:cubicBezTo>
                  <a:cubicBezTo>
                    <a:pt x="159" y="518"/>
                    <a:pt x="161" y="531"/>
                    <a:pt x="154" y="548"/>
                  </a:cubicBezTo>
                  <a:cubicBezTo>
                    <a:pt x="159" y="551"/>
                    <a:pt x="163" y="553"/>
                    <a:pt x="167" y="555"/>
                  </a:cubicBezTo>
                  <a:cubicBezTo>
                    <a:pt x="171" y="557"/>
                    <a:pt x="176" y="559"/>
                    <a:pt x="180" y="561"/>
                  </a:cubicBezTo>
                  <a:cubicBezTo>
                    <a:pt x="192" y="543"/>
                    <a:pt x="202" y="538"/>
                    <a:pt x="216" y="542"/>
                  </a:cubicBezTo>
                  <a:cubicBezTo>
                    <a:pt x="230" y="546"/>
                    <a:pt x="236" y="556"/>
                    <a:pt x="236" y="577"/>
                  </a:cubicBezTo>
                  <a:cubicBezTo>
                    <a:pt x="243" y="578"/>
                    <a:pt x="250" y="580"/>
                    <a:pt x="257" y="580"/>
                  </a:cubicBezTo>
                  <a:cubicBezTo>
                    <a:pt x="261" y="581"/>
                    <a:pt x="266" y="581"/>
                    <a:pt x="270" y="582"/>
                  </a:cubicBezTo>
                  <a:cubicBezTo>
                    <a:pt x="275" y="562"/>
                    <a:pt x="284" y="553"/>
                    <a:pt x="299" y="553"/>
                  </a:cubicBezTo>
                  <a:cubicBezTo>
                    <a:pt x="313" y="553"/>
                    <a:pt x="323" y="561"/>
                    <a:pt x="329" y="580"/>
                  </a:cubicBezTo>
                  <a:cubicBezTo>
                    <a:pt x="340" y="578"/>
                    <a:pt x="351" y="575"/>
                    <a:pt x="362" y="573"/>
                  </a:cubicBezTo>
                  <a:cubicBezTo>
                    <a:pt x="361" y="553"/>
                    <a:pt x="367" y="542"/>
                    <a:pt x="381" y="537"/>
                  </a:cubicBezTo>
                  <a:cubicBezTo>
                    <a:pt x="394" y="532"/>
                    <a:pt x="406" y="538"/>
                    <a:pt x="417" y="554"/>
                  </a:cubicBezTo>
                  <a:cubicBezTo>
                    <a:pt x="422" y="551"/>
                    <a:pt x="428" y="549"/>
                    <a:pt x="433" y="546"/>
                  </a:cubicBezTo>
                  <a:cubicBezTo>
                    <a:pt x="438" y="543"/>
                    <a:pt x="443" y="540"/>
                    <a:pt x="447" y="537"/>
                  </a:cubicBezTo>
                  <a:cubicBezTo>
                    <a:pt x="440" y="517"/>
                    <a:pt x="442" y="506"/>
                    <a:pt x="454" y="497"/>
                  </a:cubicBezTo>
                  <a:cubicBezTo>
                    <a:pt x="465" y="488"/>
                    <a:pt x="478" y="489"/>
                    <a:pt x="494" y="501"/>
                  </a:cubicBezTo>
                  <a:cubicBezTo>
                    <a:pt x="502" y="493"/>
                    <a:pt x="509" y="485"/>
                    <a:pt x="515" y="478"/>
                  </a:cubicBezTo>
                  <a:cubicBezTo>
                    <a:pt x="511" y="468"/>
                    <a:pt x="507" y="460"/>
                    <a:pt x="506" y="451"/>
                  </a:cubicBezTo>
                  <a:cubicBezTo>
                    <a:pt x="505" y="446"/>
                    <a:pt x="508" y="439"/>
                    <a:pt x="511" y="435"/>
                  </a:cubicBezTo>
                  <a:cubicBezTo>
                    <a:pt x="519" y="423"/>
                    <a:pt x="532" y="421"/>
                    <a:pt x="549" y="428"/>
                  </a:cubicBezTo>
                  <a:cubicBezTo>
                    <a:pt x="553" y="419"/>
                    <a:pt x="558" y="410"/>
                    <a:pt x="562" y="401"/>
                  </a:cubicBezTo>
                  <a:cubicBezTo>
                    <a:pt x="548" y="393"/>
                    <a:pt x="542" y="382"/>
                    <a:pt x="546" y="366"/>
                  </a:cubicBezTo>
                  <a:cubicBezTo>
                    <a:pt x="550" y="354"/>
                    <a:pt x="560" y="347"/>
                    <a:pt x="578" y="346"/>
                  </a:cubicBezTo>
                  <a:close/>
                  <a:moveTo>
                    <a:pt x="291" y="497"/>
                  </a:moveTo>
                  <a:cubicBezTo>
                    <a:pt x="177" y="497"/>
                    <a:pt x="85" y="405"/>
                    <a:pt x="85" y="291"/>
                  </a:cubicBezTo>
                  <a:cubicBezTo>
                    <a:pt x="85" y="177"/>
                    <a:pt x="177" y="84"/>
                    <a:pt x="291" y="84"/>
                  </a:cubicBezTo>
                  <a:cubicBezTo>
                    <a:pt x="406" y="84"/>
                    <a:pt x="498" y="177"/>
                    <a:pt x="498" y="291"/>
                  </a:cubicBezTo>
                  <a:cubicBezTo>
                    <a:pt x="498" y="405"/>
                    <a:pt x="406" y="497"/>
                    <a:pt x="291" y="497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Bold" panose="0202060302010102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9036" y="2702956"/>
              <a:ext cx="1767357" cy="176735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p:spPr>
          <p:txBody>
            <a:bodyPr wrap="none" rtlCol="0" anchor="ctr">
              <a:noAutofit/>
            </a:bodyPr>
            <a:lstStyle>
              <a:defPPr>
                <a:defRPr lang="ko-KR"/>
              </a:defPPr>
              <a:lvl1pPr algn="ctr">
                <a:defRPr sz="1600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  <a:ea typeface="KoPub돋움체 Bold" panose="02020603020101020101" pitchFamily="18" charset="-127"/>
                </a:defRPr>
              </a:lvl1pPr>
            </a:lstStyle>
            <a:p>
              <a:endParaRPr lang="en-US" altLang="ko-KR" sz="200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341158" y="2090728"/>
            <a:ext cx="964272" cy="44804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실시간 경쟁사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변동사항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2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3" name="차트 32"/>
          <p:cNvGraphicFramePr/>
          <p:nvPr/>
        </p:nvGraphicFramePr>
        <p:xfrm>
          <a:off x="1714480" y="2337601"/>
          <a:ext cx="5643602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48823" y="1673229"/>
            <a:ext cx="324036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시간대별 </a:t>
            </a:r>
            <a:r>
              <a:rPr lang="ko-KR" altLang="en-US" sz="12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변동 추이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단순한 순위 고정을 넘어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endParaRPr lang="ko-KR" altLang="en-US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429256" y="2971433"/>
            <a:ext cx="792088" cy="792088"/>
          </a:xfrm>
          <a:prstGeom prst="ellipse">
            <a:avLst/>
          </a:prstGeom>
          <a:solidFill>
            <a:schemeClr val="accent2">
              <a:lumMod val="20000"/>
              <a:lumOff val="80000"/>
              <a:alpha val="42000"/>
            </a:schemeClr>
          </a:solidFill>
          <a:ln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Solution 1.0_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솔루션 효과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0179" y="2699968"/>
            <a:ext cx="12218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CPC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관리 필수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!</a:t>
            </a:r>
            <a:endParaRPr lang="ko-KR" altLang="en-US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1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 순위에 있더라도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보다 최적의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찾아 왔습니다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  <a:endParaRPr lang="ko-KR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Solution 1.0_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솔루션 효과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67265" y="1671625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다운 프로세스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19224" y="5320256"/>
            <a:ext cx="6190366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85786" y="4857760"/>
            <a:ext cx="1425400" cy="928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9,000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10Times 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 확인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364055" y="4857760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차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다운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8,500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68009" y="4857760"/>
            <a:ext cx="1425400" cy="928694"/>
          </a:xfrm>
          <a:prstGeom prst="rect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수기로 </a:t>
            </a: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7,500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0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재입찰</a:t>
            </a:r>
            <a:endParaRPr lang="en-US" altLang="ko-KR" sz="10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364187" y="4857760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차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다운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8,000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364319" y="4857760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차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다운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7,500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435889" y="4857760"/>
            <a:ext cx="1214446" cy="928694"/>
          </a:xfrm>
          <a:prstGeom prst="ellipse">
            <a:avLst/>
          </a:prstGeom>
          <a:solidFill>
            <a:schemeClr val="bg1"/>
          </a:solidFill>
          <a:ln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차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다운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7,200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Wingdings" pitchFamily="2" charset="2"/>
              </a:rPr>
              <a:t>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하락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3" name="대각선 방향의 모서리가 잘린 사각형 52"/>
          <p:cNvSpPr/>
          <p:nvPr/>
        </p:nvSpPr>
        <p:spPr>
          <a:xfrm>
            <a:off x="795779" y="4581524"/>
            <a:ext cx="1425400" cy="204797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5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Down 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시작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54" name="대각선 방향의 모서리가 잘린 사각형 53"/>
          <p:cNvSpPr/>
          <p:nvPr/>
        </p:nvSpPr>
        <p:spPr>
          <a:xfrm>
            <a:off x="2364055" y="4581524"/>
            <a:ext cx="4286280" cy="204798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[2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입찰 다운 과정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55" name="대각선 방향의 모서리가 잘린 사각형 54"/>
          <p:cNvSpPr/>
          <p:nvPr/>
        </p:nvSpPr>
        <p:spPr>
          <a:xfrm>
            <a:off x="6864649" y="4581524"/>
            <a:ext cx="1425400" cy="204797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최저 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도출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56" name="갈매기형 수장 55"/>
          <p:cNvSpPr/>
          <p:nvPr/>
        </p:nvSpPr>
        <p:spPr>
          <a:xfrm>
            <a:off x="4389760" y="2422598"/>
            <a:ext cx="2042739" cy="10064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모니터링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</a:t>
            </a: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확인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7" name="갈매기형 수장 56"/>
          <p:cNvSpPr/>
          <p:nvPr/>
        </p:nvSpPr>
        <p:spPr>
          <a:xfrm>
            <a:off x="2458828" y="2422598"/>
            <a:ext cx="2042739" cy="10064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입찰 다운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탐색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58" name="갈매기형 수장 57"/>
          <p:cNvSpPr/>
          <p:nvPr/>
        </p:nvSpPr>
        <p:spPr>
          <a:xfrm>
            <a:off x="6320692" y="2422598"/>
            <a:ext cx="2042739" cy="10064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재입찰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직전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CPC)</a:t>
            </a:r>
          </a:p>
        </p:txBody>
      </p:sp>
      <p:sp>
        <p:nvSpPr>
          <p:cNvPr id="59" name="오각형 58"/>
          <p:cNvSpPr/>
          <p:nvPr/>
        </p:nvSpPr>
        <p:spPr>
          <a:xfrm>
            <a:off x="724892" y="2422598"/>
            <a:ext cx="1836752" cy="100640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 확인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60" name="Picture 5" descr="08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gray">
          <a:xfrm rot="5400000">
            <a:off x="4246338" y="3103338"/>
            <a:ext cx="785818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2638114" y="3234801"/>
            <a:ext cx="6192688" cy="1634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1. 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보다 빠르게 목표 순위를 찾을 것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2. 24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 최적의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맞출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것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3. 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다양한 입찰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환경에 대응 할 것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</a:p>
          <a:p>
            <a:pPr algn="l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226" y="995244"/>
            <a:ext cx="8769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2017</a:t>
            </a:r>
            <a:r>
              <a:rPr lang="ko-KR" altLang="en-US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</a:t>
            </a:r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</a:t>
            </a:r>
            <a:r>
              <a:rPr lang="ko-KR" altLang="en-US" sz="2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가 스스로에 던진</a:t>
            </a:r>
            <a:endParaRPr lang="en-US" altLang="ko-KR" sz="2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세 가지 미션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6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2195736" y="1683283"/>
            <a:ext cx="4757127" cy="698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1.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보다 빠르게 목표 순위를 찾을 것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7080" y="2576130"/>
            <a:ext cx="1594438" cy="160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208715" y="4360910"/>
            <a:ext cx="4757127" cy="698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통계 데이터 적용</a:t>
            </a:r>
            <a:endParaRPr lang="ko-KR" altLang="en-US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4"/>
          <p:cNvSpPr>
            <a:spLocks noChangeArrowheads="1"/>
          </p:cNvSpPr>
          <p:nvPr/>
        </p:nvSpPr>
        <p:spPr bwMode="auto">
          <a:xfrm>
            <a:off x="2367193" y="2834933"/>
            <a:ext cx="440537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신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용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카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  <a:r>
              <a:rPr lang="ko-KR" altLang="en-US" sz="28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드</a:t>
            </a:r>
            <a:endParaRPr lang="en-US" altLang="ko-KR" sz="28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올해도 바쁜 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한 </a:t>
            </a:r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해였습니다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3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통계 데이터 적용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4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07950" y="771507"/>
            <a:ext cx="892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시간대 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 입찰전략 등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년간 수집된 통계 데이터를 반영하여 즉각적인 대응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144567" y="2717645"/>
          <a:ext cx="1587596" cy="2054196"/>
        </p:xfrm>
        <a:graphic>
          <a:graphicData uri="http://schemas.openxmlformats.org/drawingml/2006/table">
            <a:tbl>
              <a:tblPr/>
              <a:tblGrid>
                <a:gridCol w="793798"/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경쟁사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삼성카드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최대 </a:t>
                      </a:r>
                      <a:r>
                        <a:rPr lang="ko-KR" altLang="en-US" sz="800" b="1" kern="1200" dirty="0" err="1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입찰가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20,000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원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입찰 주기</a:t>
                      </a:r>
                      <a:endParaRPr lang="en-US" altLang="ko-KR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5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r>
                        <a:rPr lang="en-US" altLang="ko-KR" sz="800" b="1" kern="1200" baseline="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GAP</a:t>
                      </a:r>
                      <a:endParaRPr lang="en-US" altLang="ko-KR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500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원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71761" y="2000240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별 시간대별 입찰 누적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35935" y="2000240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 입찰 대응 전략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6780592" y="2714620"/>
          <a:ext cx="793798" cy="2054196"/>
        </p:xfrm>
        <a:graphic>
          <a:graphicData uri="http://schemas.openxmlformats.org/drawingml/2006/table">
            <a:tbl>
              <a:tblPr/>
              <a:tblGrid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하나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아이행복카드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18,000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1,200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원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7630630" y="2714620"/>
          <a:ext cx="793798" cy="2054196"/>
        </p:xfrm>
        <a:graphic>
          <a:graphicData uri="http://schemas.openxmlformats.org/drawingml/2006/table">
            <a:tbl>
              <a:tblPr/>
              <a:tblGrid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err="1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롯데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아이행복카드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18,000</a:t>
                      </a:r>
                      <a:endParaRPr lang="ko-KR" altLang="en-US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1,800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원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141717" y="4833968"/>
          <a:ext cx="1587596" cy="1027098"/>
        </p:xfrm>
        <a:graphic>
          <a:graphicData uri="http://schemas.openxmlformats.org/drawingml/2006/table">
            <a:tbl>
              <a:tblPr/>
              <a:tblGrid>
                <a:gridCol w="793798"/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전략</a:t>
                      </a:r>
                      <a:endParaRPr lang="en-US" altLang="ko-KR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kern="1200" dirty="0" err="1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비딩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후 </a:t>
                      </a:r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Action</a:t>
                      </a:r>
                      <a:endParaRPr lang="en-US" altLang="ko-KR" sz="80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6780592" y="4832359"/>
          <a:ext cx="793798" cy="1027098"/>
        </p:xfrm>
        <a:graphic>
          <a:graphicData uri="http://schemas.openxmlformats.org/drawingml/2006/table">
            <a:tbl>
              <a:tblPr/>
              <a:tblGrid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밖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7632122" y="4832359"/>
          <a:ext cx="793798" cy="1027098"/>
        </p:xfrm>
        <a:graphic>
          <a:graphicData uri="http://schemas.openxmlformats.org/drawingml/2006/table">
            <a:tbl>
              <a:tblPr/>
              <a:tblGrid>
                <a:gridCol w="793798"/>
              </a:tblGrid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13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80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밖</a:t>
                      </a:r>
                      <a:endParaRPr lang="en-US" altLang="ko-KR" sz="80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453997" y="2000240"/>
            <a:ext cx="3744911" cy="4092585"/>
            <a:chOff x="684213" y="2000240"/>
            <a:chExt cx="3744911" cy="4092585"/>
          </a:xfrm>
        </p:grpSpPr>
        <p:graphicFrame>
          <p:nvGraphicFramePr>
            <p:cNvPr id="57" name="차트 56"/>
            <p:cNvGraphicFramePr/>
            <p:nvPr/>
          </p:nvGraphicFramePr>
          <p:xfrm>
            <a:off x="684213" y="2000240"/>
            <a:ext cx="3744911" cy="4092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58" name="그룹 57"/>
            <p:cNvGrpSpPr/>
            <p:nvPr/>
          </p:nvGrpSpPr>
          <p:grpSpPr>
            <a:xfrm>
              <a:off x="1428728" y="2710170"/>
              <a:ext cx="2928958" cy="2998161"/>
              <a:chOff x="1428728" y="2710170"/>
              <a:chExt cx="2928958" cy="2998161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2000232" y="2734731"/>
                <a:ext cx="357190" cy="2973600"/>
              </a:xfrm>
              <a:prstGeom prst="rect">
                <a:avLst/>
              </a:prstGeom>
              <a:solidFill>
                <a:srgbClr val="C00000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endParaRPr lang="en-US" altLang="ko-KR" sz="10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28728" y="4947834"/>
                <a:ext cx="15001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/>
                <a:r>
                  <a:rPr lang="en-US" altLang="ko-KR" sz="800" b="1" dirty="0" smtClean="0">
                    <a:gradFill>
                      <a:gsLst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CPC Gap </a:t>
                </a:r>
              </a:p>
              <a:p>
                <a:pPr marL="457200" indent="-457200" algn="ctr"/>
                <a:r>
                  <a:rPr lang="en-US" altLang="ko-KR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300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원</a:t>
                </a: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357422" y="2725530"/>
                <a:ext cx="642942" cy="2973600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endParaRPr lang="ko-KR" altLang="en-US" sz="1000" b="1" dirty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285984" y="5143512"/>
                <a:ext cx="7920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/>
                <a:r>
                  <a:rPr lang="en-US" altLang="ko-KR" sz="800" b="1" dirty="0" smtClean="0">
                    <a:gradFill>
                      <a:gsLst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CPC Gap </a:t>
                </a:r>
              </a:p>
              <a:p>
                <a:pPr marL="457200" indent="-457200" algn="ctr"/>
                <a:r>
                  <a:rPr lang="en-US" altLang="ko-KR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150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원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000364" y="2710170"/>
                <a:ext cx="1357322" cy="2973600"/>
              </a:xfrm>
              <a:prstGeom prst="rect">
                <a:avLst/>
              </a:prstGeom>
              <a:solidFill>
                <a:schemeClr val="accent1">
                  <a:lumMod val="75000"/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endParaRPr lang="en-US" altLang="ko-KR" sz="10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857488" y="5305024"/>
                <a:ext cx="15001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/>
                <a:r>
                  <a:rPr lang="en-US" altLang="ko-KR" sz="800" b="1" dirty="0" smtClean="0">
                    <a:gradFill>
                      <a:gsLst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CPC Gap </a:t>
                </a:r>
              </a:p>
              <a:p>
                <a:pPr marL="457200" indent="-457200" algn="ctr"/>
                <a:r>
                  <a:rPr lang="en-US" altLang="ko-KR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50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  <a:latin typeface="YouandiModern TextBold" pitchFamily="18" charset="-127"/>
                    <a:ea typeface="YouandiModern TextBold" pitchFamily="18" charset="-127"/>
                    <a:cs typeface="조선일보명조" pitchFamily="18" charset="-127"/>
                  </a:rPr>
                  <a:t>원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714480" y="3000372"/>
                <a:ext cx="8572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입찰경쟁 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시작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  <a:p>
                <a:pPr algn="ctr" fontAlgn="ctr"/>
                <a:r>
                  <a:rPr lang="en-US" altLang="ko-KR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CPC </a:t>
                </a:r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급상승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286000" y="3799320"/>
                <a:ext cx="85724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급격하진 않지만</a:t>
                </a:r>
                <a:r>
                  <a:rPr lang="en-US" altLang="ko-KR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,</a:t>
                </a:r>
              </a:p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꾸준히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  <a:p>
                <a:pPr algn="ctr" fontAlgn="ctr"/>
                <a:r>
                  <a:rPr lang="en-US" altLang="ko-KR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CPC</a:t>
                </a:r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상승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428992" y="4037866"/>
                <a:ext cx="8572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경쟁사 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  <a:p>
                <a:pPr algn="ctr" fontAlgn="ctr"/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운영</a:t>
                </a:r>
                <a:r>
                  <a:rPr lang="en-US" altLang="ko-KR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OFF </a:t>
                </a:r>
                <a:r>
                  <a:rPr lang="ko-KR" altLang="en-US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및 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  <a:p>
                <a:pPr algn="ctr" fontAlgn="ctr"/>
                <a:r>
                  <a:rPr lang="en-US" altLang="ko-KR" sz="700" b="1" dirty="0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CPC </a:t>
                </a:r>
                <a:r>
                  <a:rPr lang="ko-KR" altLang="en-US" sz="700" b="1" dirty="0" err="1" smtClean="0">
                    <a:ln w="6350">
                      <a:solidFill>
                        <a:prstClr val="black">
                          <a:lumMod val="65000"/>
                          <a:lumOff val="35000"/>
                          <a:alpha val="1000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uandiModern TextBold" pitchFamily="18" charset="-127"/>
                    <a:ea typeface="YouandiModern TextBold" pitchFamily="18" charset="-127"/>
                  </a:rPr>
                  <a:t>급하락</a:t>
                </a:r>
                <a:endParaRPr lang="en-US" altLang="ko-KR" sz="700" b="1" dirty="0" smtClean="0">
                  <a:ln w="6350">
                    <a:solidFill>
                      <a:prstClr val="black">
                        <a:lumMod val="65000"/>
                        <a:lumOff val="35000"/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uandiModern TextBold" pitchFamily="18" charset="-127"/>
                  <a:ea typeface="YouandiModern TextBold" pitchFamily="18" charset="-127"/>
                </a:endParaRPr>
              </a:p>
            </p:txBody>
          </p:sp>
        </p:grpSp>
      </p:grpSp>
      <p:sp>
        <p:nvSpPr>
          <p:cNvPr id="91" name="곱셈 기호 90"/>
          <p:cNvSpPr/>
          <p:nvPr/>
        </p:nvSpPr>
        <p:spPr>
          <a:xfrm>
            <a:off x="4114269" y="3677182"/>
            <a:ext cx="967056" cy="1181628"/>
          </a:xfrm>
          <a:prstGeom prst="mathMultiply">
            <a:avLst>
              <a:gd name="adj1" fmla="val 20946"/>
            </a:avLst>
          </a:prstGeom>
          <a:solidFill>
            <a:srgbClr val="B81651"/>
          </a:solidFill>
          <a:ln>
            <a:noFill/>
          </a:ln>
          <a:effectLst>
            <a:outerShdw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2195736" y="1683283"/>
            <a:ext cx="4757127" cy="698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2. 24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 최적의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맞출 것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208715" y="4360910"/>
            <a:ext cx="4757127" cy="698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솔루션 고도화</a:t>
            </a:r>
            <a:endParaRPr lang="ko-KR" altLang="en-US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9026" y="2567169"/>
            <a:ext cx="1594438" cy="162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40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8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2071670" y="2643182"/>
            <a:ext cx="5072098" cy="3162306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67265" y="1714488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다운 스케줄 자동화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현재의 입찰 솔루션을 고도화하여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endParaRPr lang="ko-KR" altLang="en-US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솔루션 고도화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3804922" y="4665651"/>
            <a:ext cx="1534155" cy="16430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spc="-150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</a:t>
            </a:r>
            <a:endParaRPr lang="en-US" altLang="ko-KR" sz="16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하락 시</a:t>
            </a:r>
            <a:r>
              <a:rPr lang="en-US" altLang="ko-KR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최소입찰가로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2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목표순위 자동변경</a:t>
            </a:r>
            <a:endParaRPr lang="en-US" altLang="ko-KR" sz="12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1585273" y="3328987"/>
            <a:ext cx="1534155" cy="1643074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6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</a:t>
            </a:r>
            <a:endParaRPr lang="en-US" altLang="ko-KR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최소 </a:t>
            </a:r>
            <a:r>
              <a:rPr lang="ko-KR" altLang="en-US" sz="16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endParaRPr lang="en-US" altLang="ko-KR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하락 직전 </a:t>
            </a: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로</a:t>
            </a:r>
            <a:endParaRPr lang="en-US" altLang="ko-KR" sz="1100" b="1" dirty="0" err="1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재입찰</a:t>
            </a:r>
            <a:endParaRPr lang="en-US" altLang="ko-KR" sz="1100" b="1" dirty="0" err="1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3804922" y="2214554"/>
            <a:ext cx="1534155" cy="16430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</a:t>
            </a:r>
            <a:endParaRPr lang="en-US" altLang="ko-KR" sz="16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일정시간 유지 </a:t>
            </a:r>
            <a:endParaRPr lang="en-US" altLang="ko-KR" sz="16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상황별</a:t>
            </a:r>
            <a:r>
              <a:rPr lang="en-US" altLang="ko-KR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시간대별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 시간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옵션 설정 가능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6004903" y="3376612"/>
            <a:ext cx="1534155" cy="16430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자동 </a:t>
            </a:r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</a:t>
            </a:r>
            <a:endParaRPr lang="en-US" altLang="ko-KR" sz="16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목표순위 변경</a:t>
            </a:r>
            <a:endParaRPr lang="en-US" altLang="ko-KR" sz="16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최소입찰가를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탐색 하는 과정</a:t>
            </a:r>
            <a:endParaRPr lang="en-US" altLang="ko-KR" sz="11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6" name="이등변 삼각형 55"/>
          <p:cNvSpPr/>
          <p:nvPr/>
        </p:nvSpPr>
        <p:spPr>
          <a:xfrm rot="4317193">
            <a:off x="3694856" y="2661946"/>
            <a:ext cx="144000" cy="144000"/>
          </a:xfrm>
          <a:prstGeom prst="triangle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 rot="8788432">
            <a:off x="6662414" y="3304836"/>
            <a:ext cx="144000" cy="144000"/>
          </a:xfrm>
          <a:prstGeom prst="triangle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 rot="15766776">
            <a:off x="5294859" y="5661582"/>
            <a:ext cx="144000" cy="144000"/>
          </a:xfrm>
          <a:prstGeom prst="triangle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rot="19209946">
            <a:off x="2329681" y="4927965"/>
            <a:ext cx="144000" cy="144000"/>
          </a:xfrm>
          <a:prstGeom prst="triangle">
            <a:avLst/>
          </a:prstGeom>
          <a:solidFill>
            <a:srgbClr val="D8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8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최적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탐색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전체 카드 확대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24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 적용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솔루션 고도화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현대카드 </a:t>
            </a:r>
            <a:r>
              <a:rPr lang="en-US" altLang="ko-KR" sz="2000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Solution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2.0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6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367265" y="1684322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고도화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4433720" y="2285992"/>
            <a:ext cx="2042739" cy="64921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모니터링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</a:t>
            </a: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확인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2502788" y="2285992"/>
            <a:ext cx="2042739" cy="64921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입찰 다운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탐색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32" name="갈매기형 수장 31"/>
          <p:cNvSpPr/>
          <p:nvPr/>
        </p:nvSpPr>
        <p:spPr>
          <a:xfrm>
            <a:off x="6364652" y="2285992"/>
            <a:ext cx="2042739" cy="64921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재입찰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직전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CPC)</a:t>
            </a:r>
          </a:p>
        </p:txBody>
      </p:sp>
      <p:sp>
        <p:nvSpPr>
          <p:cNvPr id="33" name="오각형 32"/>
          <p:cNvSpPr/>
          <p:nvPr/>
        </p:nvSpPr>
        <p:spPr>
          <a:xfrm>
            <a:off x="768852" y="2285992"/>
            <a:ext cx="1836752" cy="6492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 확인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2519722" y="3393627"/>
            <a:ext cx="3996443" cy="649212"/>
          </a:xfrm>
          <a:prstGeom prst="chevron">
            <a:avLst/>
          </a:prstGeom>
          <a:solidFill>
            <a:srgbClr val="D80546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10Times 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마다</a:t>
            </a: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자동으로 </a:t>
            </a: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순위 입찰 다운</a:t>
            </a:r>
            <a:endParaRPr lang="en-US" altLang="ko-KR" sz="10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입찰주기는 옵션 설정 가능</a:t>
            </a:r>
            <a:r>
              <a:rPr lang="en-US" altLang="ko-KR" sz="1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35" name="갈매기형 수장 34"/>
          <p:cNvSpPr/>
          <p:nvPr/>
        </p:nvSpPr>
        <p:spPr>
          <a:xfrm>
            <a:off x="6381586" y="3393627"/>
            <a:ext cx="2042739" cy="649212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자동 재입찰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(2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위 직전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CPC)</a:t>
            </a:r>
          </a:p>
        </p:txBody>
      </p:sp>
      <p:sp>
        <p:nvSpPr>
          <p:cNvPr id="36" name="오각형 35"/>
          <p:cNvSpPr/>
          <p:nvPr/>
        </p:nvSpPr>
        <p:spPr>
          <a:xfrm>
            <a:off x="785786" y="3393627"/>
            <a:ext cx="1836752" cy="6492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유지 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10Times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설정 시 </a:t>
            </a:r>
            <a:endParaRPr lang="en-US" altLang="ko-KR" sz="1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7" name="꺾인 연결선 36"/>
          <p:cNvCxnSpPr>
            <a:stCxn id="35" idx="2"/>
            <a:endCxn id="36" idx="2"/>
          </p:cNvCxnSpPr>
          <p:nvPr/>
        </p:nvCxnSpPr>
        <p:spPr>
          <a:xfrm rot="5400000">
            <a:off x="4391256" y="1193442"/>
            <a:ext cx="1588" cy="5698794"/>
          </a:xfrm>
          <a:prstGeom prst="bentConnector3">
            <a:avLst>
              <a:gd name="adj1" fmla="val 14395466"/>
            </a:avLst>
          </a:prstGeom>
          <a:ln w="12700">
            <a:solidFill>
              <a:srgbClr val="D8054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73472" y="4133865"/>
            <a:ext cx="1785950" cy="295267"/>
          </a:xfrm>
          <a:prstGeom prst="snip2DiagRect">
            <a:avLst/>
          </a:prstGeom>
          <a:solidFill>
            <a:schemeClr val="bg1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200" b="1" dirty="0" err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입찰가</a:t>
            </a:r>
            <a:r>
              <a:rPr lang="ko-KR" altLang="en-US" sz="12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다운 자동화</a:t>
            </a:r>
            <a:endParaRPr lang="ko-KR" altLang="en-US" sz="12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0031" y="2214554"/>
            <a:ext cx="7759757" cy="7143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40" name="Picture 5" descr="08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gray">
          <a:xfrm rot="5400000">
            <a:off x="4317776" y="2388957"/>
            <a:ext cx="642942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3143240" y="2705105"/>
            <a:ext cx="2857519" cy="295267"/>
          </a:xfrm>
          <a:prstGeom prst="snip2DiagRect">
            <a:avLst/>
          </a:prstGeom>
          <a:noFill/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모든 단계에서 관리자 </a:t>
            </a:r>
            <a:r>
              <a:rPr lang="en-US" altLang="ko-KR" sz="14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Input </a:t>
            </a:r>
            <a:r>
              <a:rPr lang="ko-KR" altLang="en-US" sz="14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필요</a:t>
            </a:r>
            <a:r>
              <a:rPr lang="en-US" altLang="ko-KR" sz="14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ko-KR" altLang="en-US" sz="1400" b="1" dirty="0" err="1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857620" y="4786322"/>
            <a:ext cx="1428760" cy="1386573"/>
            <a:chOff x="5017561" y="4554664"/>
            <a:chExt cx="2483920" cy="2372779"/>
          </a:xfrm>
        </p:grpSpPr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28380" y="4572008"/>
              <a:ext cx="1217833" cy="768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17562" y="5352587"/>
              <a:ext cx="1239469" cy="785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42321" y="6117833"/>
              <a:ext cx="1258637" cy="809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242321" y="5335244"/>
              <a:ext cx="1254366" cy="803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42321" y="4554664"/>
              <a:ext cx="1259160" cy="800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17561" y="6135177"/>
              <a:ext cx="1239470" cy="79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9" name="타원 48"/>
          <p:cNvSpPr/>
          <p:nvPr/>
        </p:nvSpPr>
        <p:spPr>
          <a:xfrm>
            <a:off x="4180942" y="5063607"/>
            <a:ext cx="785818" cy="714380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265666" y="521495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24h</a:t>
            </a:r>
            <a:endParaRPr lang="ko-KR" altLang="en-US" sz="20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2195736" y="1683283"/>
            <a:ext cx="4757127" cy="698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3.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다양한 입찰 환경에 대응 할 것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2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208715" y="4360910"/>
            <a:ext cx="4757127" cy="1084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모바일 솔루션 개발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모니터링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알람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1684" y="2616418"/>
            <a:ext cx="1554088" cy="15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4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8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 descr="Computer-Screen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52" y="2000240"/>
            <a:ext cx="4472827" cy="370605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1738" y="2285993"/>
            <a:ext cx="3716226" cy="20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TextBox 51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비영업시간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휴일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에도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모니터링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전담팀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판단에 의해 입찰 현황 대응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모바일 솔루션 개발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44101" y="2640801"/>
            <a:ext cx="5044794" cy="3164687"/>
            <a:chOff x="4247530" y="2532428"/>
            <a:chExt cx="4930915" cy="3093249"/>
          </a:xfrm>
        </p:grpSpPr>
        <p:pic>
          <p:nvPicPr>
            <p:cNvPr id="10" name="Picture 2" descr="http://iphoneroot.com/wp-content/uploads/2014/02/iPhone6-will-be-released-soon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47530" y="2532428"/>
              <a:ext cx="3216403" cy="3090868"/>
            </a:xfrm>
            <a:prstGeom prst="rect">
              <a:avLst/>
            </a:prstGeom>
            <a:noFill/>
          </p:spPr>
        </p:pic>
        <p:pic>
          <p:nvPicPr>
            <p:cNvPr id="13" name="Picture 2" descr="http://iphoneroot.com/wp-content/uploads/2014/02/iPhone6-will-be-released-soon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62042" y="2534809"/>
              <a:ext cx="3216403" cy="3090868"/>
            </a:xfrm>
            <a:prstGeom prst="rect">
              <a:avLst/>
            </a:prstGeom>
            <a:noFill/>
          </p:spPr>
        </p:pic>
      </p:grpSp>
      <p:pic>
        <p:nvPicPr>
          <p:cNvPr id="17" name="Picture 2" descr="C:\Users\smart-lci\Documents\네이트온 받은 파일\KakaoTalk_20161202_225208854.png"/>
          <p:cNvPicPr>
            <a:picLocks noChangeAspect="1" noChangeArrowheads="1"/>
          </p:cNvPicPr>
          <p:nvPr/>
        </p:nvPicPr>
        <p:blipFill>
          <a:blip r:embed="rId6" cstate="print"/>
          <a:srcRect b="8485"/>
          <a:stretch>
            <a:fillRect/>
          </a:stretch>
        </p:blipFill>
        <p:spPr bwMode="auto">
          <a:xfrm>
            <a:off x="6227774" y="3043250"/>
            <a:ext cx="1420004" cy="231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76749" y="3043235"/>
            <a:ext cx="1414464" cy="230505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5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3275856" y="786232"/>
            <a:ext cx="2678704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[Mission Summary]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3084" y="2090729"/>
            <a:ext cx="1167406" cy="11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1428728" y="2340759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평균 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18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분</a:t>
            </a:r>
            <a:endParaRPr lang="en-US" altLang="ko-KR" sz="14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(ZERO 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기준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837852" y="2340759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평균 목표 순위</a:t>
            </a:r>
            <a:endParaRPr lang="en-US" altLang="ko-KR" sz="14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도달 시간</a:t>
            </a:r>
            <a:endParaRPr lang="en-US" altLang="ko-KR" sz="14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</a:t>
            </a:r>
            <a:r>
              <a:rPr lang="ko-KR" altLang="en-US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분</a:t>
            </a:r>
            <a:endParaRPr lang="ko-KR" altLang="en-US" sz="1400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446796" y="3671888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업무 시간에만 가능</a:t>
            </a:r>
            <a:endParaRPr lang="en-US" altLang="ko-KR" sz="14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만 적용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3905246" y="2971257"/>
            <a:ext cx="1330655" cy="2857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10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 순위 도달 시간</a:t>
            </a:r>
            <a:endParaRPr lang="ko-KR" altLang="en-US" sz="1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84884" y="5062652"/>
            <a:ext cx="1181006" cy="118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9696" y="3571877"/>
            <a:ext cx="1164607" cy="118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제목 1"/>
          <p:cNvSpPr txBox="1">
            <a:spLocks/>
          </p:cNvSpPr>
          <p:nvPr/>
        </p:nvSpPr>
        <p:spPr>
          <a:xfrm>
            <a:off x="5829596" y="3671888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400" dirty="0" err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비영업</a:t>
            </a:r>
            <a:r>
              <a:rPr lang="ko-KR" altLang="en-US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시간 가능</a:t>
            </a:r>
            <a:endParaRPr lang="en-US" altLang="ko-KR" sz="1400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전체 카드 적용</a:t>
            </a:r>
            <a:endParaRPr lang="ko-KR" altLang="en-US" sz="1400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1442034" y="5213173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제한적</a:t>
            </a:r>
            <a:endParaRPr lang="en-US" altLang="ko-KR" sz="14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(PC 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환경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5834071" y="5213173"/>
            <a:ext cx="1929808" cy="91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100% </a:t>
            </a:r>
            <a:r>
              <a:rPr lang="ko-KR" altLang="en-US" sz="1400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대응</a:t>
            </a:r>
            <a:endParaRPr lang="en-US" altLang="ko-KR" sz="1400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모바일 환경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043422" y="3414713"/>
            <a:ext cx="70571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85852" y="1714488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As is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4434" y="1714488"/>
            <a:ext cx="2419181" cy="295267"/>
          </a:xfrm>
          <a:prstGeom prst="snip2DiagRect">
            <a:avLst/>
          </a:prstGeom>
          <a:solidFill>
            <a:srgbClr val="D80546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To be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3905246" y="4470584"/>
            <a:ext cx="1330655" cy="2857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10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최적 </a:t>
            </a:r>
            <a:r>
              <a:rPr lang="en-US" altLang="ko-KR" sz="110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10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탐색</a:t>
            </a:r>
            <a:endParaRPr lang="ko-KR" altLang="en-US" sz="1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3905246" y="5957906"/>
            <a:ext cx="1330655" cy="2857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100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비영업시간</a:t>
            </a:r>
            <a:r>
              <a:rPr lang="ko-KR" altLang="en-US" sz="110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모니터링</a:t>
            </a:r>
            <a:endParaRPr lang="ko-KR" altLang="en-US" sz="1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043422" y="4852997"/>
            <a:ext cx="70571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32" y="3592"/>
            <a:ext cx="9144032" cy="6755455"/>
            <a:chOff x="-32" y="3592"/>
            <a:chExt cx="9144032" cy="6755455"/>
          </a:xfrm>
        </p:grpSpPr>
        <p:sp>
          <p:nvSpPr>
            <p:cNvPr id="13" name="직사각형 12"/>
            <p:cNvSpPr/>
            <p:nvPr/>
          </p:nvSpPr>
          <p:spPr>
            <a:xfrm>
              <a:off x="3712" y="5156"/>
              <a:ext cx="9133409" cy="6745424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-32" y="8443"/>
              <a:ext cx="9133409" cy="675060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435" y="3592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1284" y="4290543"/>
            <a:ext cx="876986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 </a:t>
            </a:r>
            <a:r>
              <a:rPr lang="ko-KR" altLang="en-US" sz="1600" b="1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전담팀의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디테일로 작은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효율까지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끌어올려라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398" y="1700088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작지만</a:t>
            </a:r>
            <a:r>
              <a:rPr lang="en-US" altLang="ko-KR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놓칠 수 없는</a:t>
            </a:r>
            <a:r>
              <a:rPr lang="en-US" altLang="ko-KR" sz="20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  <a:endParaRPr lang="en-US" altLang="ko-KR" sz="28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두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번째 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9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94627" y="2686926"/>
            <a:ext cx="8769861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디테일</a:t>
            </a: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1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5" descr="0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 rot="5400000">
            <a:off x="6256150" y="3617059"/>
            <a:ext cx="1090898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 descr="0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 rot="5400000">
            <a:off x="2084984" y="3617058"/>
            <a:ext cx="1090898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대표 카테고리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지금의 전략도 훌륭하지만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pic>
        <p:nvPicPr>
          <p:cNvPr id="21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/>
          <a:srcRect r="34511"/>
          <a:stretch>
            <a:fillRect/>
          </a:stretch>
        </p:blipFill>
        <p:spPr bwMode="auto">
          <a:xfrm>
            <a:off x="679449" y="5099050"/>
            <a:ext cx="3455739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1974948" y="5305743"/>
            <a:ext cx="21604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언제 어디서나 </a:t>
            </a:r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무조건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할인 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YES!</a:t>
            </a:r>
          </a:p>
          <a:p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당일 신청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당일 사용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바로발급</a:t>
            </a:r>
            <a:endParaRPr lang="ko-KR" altLang="en-US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786314" y="5091132"/>
            <a:ext cx="3527747" cy="1066800"/>
            <a:chOff x="4786314" y="4643446"/>
            <a:chExt cx="3527747" cy="1066800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r="33387"/>
            <a:stretch>
              <a:fillRect/>
            </a:stretch>
          </p:blipFill>
          <p:spPr bwMode="auto">
            <a:xfrm>
              <a:off x="4786314" y="4643446"/>
              <a:ext cx="3527747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081813" y="4854910"/>
              <a:ext cx="21604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13</a:t>
              </a:r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월의 월급</a:t>
              </a:r>
              <a:r>
                <a:rPr lang="en-US" altLang="ko-KR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! 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신용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+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체크</a:t>
              </a:r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카드 </a:t>
              </a:r>
              <a:endPara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체크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30%, 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신용 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15% </a:t>
              </a:r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소득공제</a:t>
              </a:r>
              <a:r>
                <a:rPr lang="en-US" altLang="ko-KR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!</a:t>
              </a:r>
              <a:endPara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 cstate="print"/>
          <a:srcRect r="16579"/>
          <a:stretch>
            <a:fillRect/>
          </a:stretch>
        </p:blipFill>
        <p:spPr bwMode="auto">
          <a:xfrm>
            <a:off x="658165" y="2690852"/>
            <a:ext cx="362332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/>
          <a:srcRect r="22063"/>
          <a:stretch>
            <a:fillRect/>
          </a:stretch>
        </p:blipFill>
        <p:spPr bwMode="auto">
          <a:xfrm>
            <a:off x="4859388" y="2700332"/>
            <a:ext cx="3600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684212" y="2318860"/>
            <a:ext cx="3387721" cy="239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365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100%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캐시백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OFFER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문안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48446" y="2318860"/>
            <a:ext cx="3429024" cy="239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13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연말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100%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캐시백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OFFER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문안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778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3593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 Hybrid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42910" y="4210202"/>
            <a:ext cx="3602036" cy="402380"/>
          </a:xfrm>
          <a:prstGeom prst="rect">
            <a:avLst/>
          </a:prstGeom>
          <a:solidFill>
            <a:srgbClr val="F2DCDB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무조건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당일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바로 </a:t>
            </a:r>
            <a:r>
              <a:rPr lang="en-US" altLang="ko-KR" sz="14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4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의 대표 혜택 강조</a:t>
            </a:r>
            <a:endParaRPr lang="en-US" altLang="ko-KR" sz="1400" b="1" dirty="0" smtClean="0">
              <a:gradFill>
                <a:gsLst>
                  <a:gs pos="0">
                    <a:srgbClr val="D80546"/>
                  </a:gs>
                  <a:gs pos="50000">
                    <a:srgbClr val="D80546"/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99054" y="4214818"/>
            <a:ext cx="3530598" cy="402380"/>
          </a:xfrm>
          <a:prstGeom prst="rect">
            <a:avLst/>
          </a:prstGeom>
          <a:solidFill>
            <a:srgbClr val="F2DCDB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13</a:t>
            </a: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/ 30%/ 15% </a:t>
            </a:r>
            <a:r>
              <a:rPr lang="ko-KR" altLang="en-US" sz="1400" b="1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구체적 수치로 정보 </a:t>
            </a:r>
            <a:r>
              <a:rPr lang="ko-KR" altLang="en-US" sz="1400" b="1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전달</a:t>
            </a:r>
            <a:endParaRPr lang="en-US" altLang="ko-KR" sz="1400" b="1" dirty="0" smtClean="0">
              <a:gradFill>
                <a:gsLst>
                  <a:gs pos="0">
                    <a:srgbClr val="D80546"/>
                  </a:gs>
                  <a:gs pos="50000">
                    <a:srgbClr val="D80546"/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grpSp>
        <p:nvGrpSpPr>
          <p:cNvPr id="51" name="그룹 50"/>
          <p:cNvGrpSpPr/>
          <p:nvPr/>
        </p:nvGrpSpPr>
        <p:grpSpPr>
          <a:xfrm>
            <a:off x="684213" y="5100647"/>
            <a:ext cx="3673103" cy="1057275"/>
            <a:chOff x="684213" y="4776797"/>
            <a:chExt cx="3673103" cy="1057275"/>
          </a:xfrm>
        </p:grpSpPr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r="30643"/>
            <a:stretch>
              <a:fillRect/>
            </a:stretch>
          </p:blipFill>
          <p:spPr bwMode="auto">
            <a:xfrm>
              <a:off x="684213" y="4776797"/>
              <a:ext cx="3673103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1981052" y="4964237"/>
              <a:ext cx="21604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M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포인트 </a:t>
              </a:r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차곡차곡 쌓고 현금처럼 사용</a:t>
              </a:r>
              <a:endPara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쇼핑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,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문화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,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외식 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M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포인트 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50% </a:t>
              </a:r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혜택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788024" y="5116855"/>
            <a:ext cx="3601095" cy="1057275"/>
            <a:chOff x="4788024" y="4869205"/>
            <a:chExt cx="3601095" cy="1057275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32002"/>
            <a:stretch>
              <a:fillRect/>
            </a:stretch>
          </p:blipFill>
          <p:spPr bwMode="auto">
            <a:xfrm>
              <a:off x="4788024" y="4869205"/>
              <a:ext cx="3601095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084168" y="5062384"/>
              <a:ext cx="21604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쓸수록 할인율이 커지는 카드</a:t>
              </a:r>
              <a:r>
                <a:rPr lang="en-US" altLang="ko-KR" sz="1000" b="1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!</a:t>
              </a:r>
            </a:p>
            <a:p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12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월 </a:t>
              </a:r>
              <a:r>
                <a:rPr lang="ko-KR" altLang="en-US" sz="1000" b="1" dirty="0" err="1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스페셜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</a:t>
              </a:r>
              <a:r>
                <a:rPr lang="ko-KR" altLang="en-US" sz="1000" b="1" dirty="0" err="1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할인처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최대 </a:t>
              </a:r>
              <a:r>
                <a:rPr lang="en-US" altLang="ko-KR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5%</a:t>
              </a:r>
              <a:r>
                <a:rPr lang="ko-KR" altLang="en-US" sz="1000" b="1" dirty="0" smtClean="0">
                  <a:gradFill>
                    <a:gsLst>
                      <a:gs pos="0">
                        <a:srgbClr val="D80546"/>
                      </a:gs>
                      <a:gs pos="50000">
                        <a:srgbClr val="D80546"/>
                      </a:gs>
                    </a:gsLst>
                    <a:lin ang="5400000" scaled="1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할인</a:t>
              </a: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 cstate="print"/>
          <a:srcRect r="12904"/>
          <a:stretch>
            <a:fillRect/>
          </a:stretch>
        </p:blipFill>
        <p:spPr bwMode="auto">
          <a:xfrm>
            <a:off x="663377" y="2695412"/>
            <a:ext cx="3600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7" cstate="print"/>
          <a:srcRect r="19746"/>
          <a:stretch>
            <a:fillRect/>
          </a:stretch>
        </p:blipFill>
        <p:spPr bwMode="auto">
          <a:xfrm>
            <a:off x="4849863" y="2698060"/>
            <a:ext cx="3600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118778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 Edition2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3593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X Edition2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84212" y="2333155"/>
            <a:ext cx="3387721" cy="239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모든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0.5/1% /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캐시백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 OFFER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문안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848446" y="2318860"/>
            <a:ext cx="3429024" cy="239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모든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/0.5/1%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캐시백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X OFFER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문안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대표 카테고리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CTR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향상을 위해 부지런히 제안 드리겠습니다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25" name="Picture 5" descr="08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gray">
          <a:xfrm rot="5400000">
            <a:off x="6256150" y="3617059"/>
            <a:ext cx="1090898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 descr="08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gray">
          <a:xfrm rot="5400000">
            <a:off x="2084984" y="3617058"/>
            <a:ext cx="1090898" cy="172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668310" y="4210202"/>
            <a:ext cx="3760813" cy="402380"/>
          </a:xfrm>
          <a:prstGeom prst="rect">
            <a:avLst/>
          </a:prstGeom>
          <a:solidFill>
            <a:srgbClr val="F2DCDB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쿼리 높은 </a:t>
            </a:r>
            <a:r>
              <a:rPr lang="ko-KR" altLang="en-US" sz="14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주요혜택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M</a:t>
            </a:r>
            <a:r>
              <a:rPr lang="ko-KR" altLang="en-US" sz="14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의 </a:t>
            </a: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핵심인 </a:t>
            </a:r>
            <a:r>
              <a:rPr lang="en-US" altLang="ko-KR" sz="1400" b="1" dirty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</a:t>
            </a:r>
            <a:r>
              <a:rPr lang="ko-KR" altLang="en-US" sz="1400" b="1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포인트 강조</a:t>
            </a:r>
            <a:r>
              <a:rPr lang="en-US" altLang="ko-KR" sz="1400" b="1" dirty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 </a:t>
            </a:r>
            <a:endParaRPr lang="en-US" altLang="ko-KR" sz="1400" b="1" dirty="0" smtClean="0">
              <a:gradFill>
                <a:gsLst>
                  <a:gs pos="0">
                    <a:srgbClr val="D80546"/>
                  </a:gs>
                  <a:gs pos="50000">
                    <a:srgbClr val="D80546"/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04048" y="4203510"/>
            <a:ext cx="3602036" cy="402380"/>
          </a:xfrm>
          <a:prstGeom prst="rect">
            <a:avLst/>
          </a:prstGeom>
          <a:solidFill>
            <a:srgbClr val="F2DCDB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속성 및 구체적 월표기</a:t>
            </a: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스페셜할인율 강조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  <a:endParaRPr lang="en-US" altLang="ko-KR" sz="1400" b="1" dirty="0" smtClean="0">
              <a:gradFill>
                <a:gsLst>
                  <a:gs pos="0">
                    <a:srgbClr val="D80546"/>
                  </a:gs>
                  <a:gs pos="50000">
                    <a:srgbClr val="D80546"/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950" y="541724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앞다투어 신상품 카드를 출시 하였고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4665" y="2224359"/>
            <a:ext cx="7776738" cy="285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4186" y="2208202"/>
            <a:ext cx="7791400" cy="82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684186" y="2508535"/>
            <a:ext cx="7791400" cy="102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1021603" y="2237059"/>
            <a:ext cx="643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8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8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1664900" y="2237059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2308196" y="2237059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2951493" y="2237059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7" name="TextBox 28"/>
          <p:cNvSpPr txBox="1">
            <a:spLocks noChangeArrowheads="1"/>
          </p:cNvSpPr>
          <p:nvPr/>
        </p:nvSpPr>
        <p:spPr bwMode="auto">
          <a:xfrm>
            <a:off x="3594789" y="2237059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4238086" y="2237059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6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TextBox 30"/>
          <p:cNvSpPr txBox="1">
            <a:spLocks noChangeArrowheads="1"/>
          </p:cNvSpPr>
          <p:nvPr/>
        </p:nvSpPr>
        <p:spPr bwMode="auto">
          <a:xfrm>
            <a:off x="4881382" y="2237059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7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31"/>
          <p:cNvSpPr txBox="1">
            <a:spLocks noChangeArrowheads="1"/>
          </p:cNvSpPr>
          <p:nvPr/>
        </p:nvSpPr>
        <p:spPr bwMode="auto">
          <a:xfrm>
            <a:off x="5524679" y="2237059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6167975" y="2237059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9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2" name="TextBox 33"/>
          <p:cNvSpPr txBox="1">
            <a:spLocks noChangeArrowheads="1"/>
          </p:cNvSpPr>
          <p:nvPr/>
        </p:nvSpPr>
        <p:spPr bwMode="auto">
          <a:xfrm>
            <a:off x="6811272" y="2237059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7454566" y="2237059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11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16200000" flipV="1">
            <a:off x="2060906" y="3682672"/>
            <a:ext cx="2387000" cy="1275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16200000" flipV="1">
            <a:off x="2250271" y="2855119"/>
            <a:ext cx="714373" cy="4760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16200000" flipV="1">
            <a:off x="5981702" y="3619502"/>
            <a:ext cx="2247901" cy="1904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44" y="5037571"/>
            <a:ext cx="1438217" cy="90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5619" y="5037570"/>
            <a:ext cx="1445827" cy="92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2786058"/>
            <a:ext cx="1445826" cy="9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92454" y="2786058"/>
            <a:ext cx="1438217" cy="9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1446" y="5040417"/>
            <a:ext cx="1395415" cy="91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5" name="직선 연결선 44"/>
          <p:cNvCxnSpPr/>
          <p:nvPr/>
        </p:nvCxnSpPr>
        <p:spPr>
          <a:xfrm rot="16200000" flipV="1">
            <a:off x="4886328" y="2805111"/>
            <a:ext cx="619124" cy="9527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331544" y="3712688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 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V2</a:t>
            </a:r>
          </a:p>
        </p:txBody>
      </p:sp>
      <p:cxnSp>
        <p:nvCxnSpPr>
          <p:cNvPr id="71" name="꺾인 연결선 70"/>
          <p:cNvCxnSpPr>
            <a:stCxn id="7170" idx="0"/>
            <a:endCxn id="7175" idx="0"/>
          </p:cNvCxnSpPr>
          <p:nvPr/>
        </p:nvCxnSpPr>
        <p:spPr>
          <a:xfrm rot="16200000" flipH="1">
            <a:off x="3250180" y="3611444"/>
            <a:ext cx="2846" cy="2855101"/>
          </a:xfrm>
          <a:prstGeom prst="bentConnector3">
            <a:avLst>
              <a:gd name="adj1" fmla="val -5354886"/>
            </a:avLst>
          </a:prstGeom>
          <a:ln>
            <a:solidFill>
              <a:srgbClr val="D805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1512" y="2786058"/>
            <a:ext cx="1445826" cy="91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대각선 방향의 모서리가 잘린 사각형 72"/>
          <p:cNvSpPr/>
          <p:nvPr/>
        </p:nvSpPr>
        <p:spPr>
          <a:xfrm>
            <a:off x="2962264" y="1681150"/>
            <a:ext cx="3214710" cy="288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16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경쟁사 신규카드 출시 현황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528870" y="3714752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씨티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</a:t>
            </a:r>
            <a:r>
              <a:rPr lang="ko-KR" altLang="en-US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캐시백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카드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92454" y="3724263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신한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Always FAN 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02926" y="5962964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NH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농협 </a:t>
            </a:r>
            <a:r>
              <a:rPr lang="ko-KR" altLang="en-US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올원시럽카드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71736" y="5962964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 </a:t>
            </a:r>
            <a:r>
              <a:rPr lang="en-US" altLang="ko-KR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TapTap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14668" y="5962964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 </a:t>
            </a:r>
            <a:r>
              <a:rPr lang="en-US" altLang="ko-KR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TapTap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92862" y="4000503"/>
            <a:ext cx="1440000" cy="90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직사각형 55"/>
          <p:cNvSpPr/>
          <p:nvPr/>
        </p:nvSpPr>
        <p:spPr>
          <a:xfrm>
            <a:off x="6429388" y="4929198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KB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청춘대로 </a:t>
            </a:r>
            <a:r>
              <a:rPr lang="ko-KR" altLang="en-US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매니아</a:t>
            </a:r>
            <a:r>
              <a:rPr lang="en-US" altLang="ko-KR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i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34030" y="3714752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신한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The Lady Classic</a:t>
            </a:r>
          </a:p>
        </p:txBody>
      </p:sp>
      <p:cxnSp>
        <p:nvCxnSpPr>
          <p:cNvPr id="58" name="직선 연결선 57"/>
          <p:cNvCxnSpPr/>
          <p:nvPr/>
        </p:nvCxnSpPr>
        <p:spPr>
          <a:xfrm rot="16200000" flipV="1">
            <a:off x="931046" y="2855112"/>
            <a:ext cx="714373" cy="4760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7096" y="2786058"/>
            <a:ext cx="1436360" cy="92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4213" y="3898303"/>
            <a:ext cx="1458895" cy="92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직사각형 59"/>
          <p:cNvSpPr/>
          <p:nvPr/>
        </p:nvSpPr>
        <p:spPr>
          <a:xfrm>
            <a:off x="735969" y="4786322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X Edition2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89190" y="3920441"/>
            <a:ext cx="1368562" cy="86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1" name="직선 연결선 60"/>
          <p:cNvCxnSpPr/>
          <p:nvPr/>
        </p:nvCxnSpPr>
        <p:spPr>
          <a:xfrm rot="16200000" flipV="1">
            <a:off x="3144459" y="3213469"/>
            <a:ext cx="1433338" cy="7013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483178" y="4777696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신한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YOLO </a:t>
            </a:r>
            <a:r>
              <a:rPr lang="en-US" altLang="ko-KR" sz="9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i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57696" y="5152138"/>
            <a:ext cx="1328731" cy="83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직사각형 63"/>
          <p:cNvSpPr/>
          <p:nvPr/>
        </p:nvSpPr>
        <p:spPr>
          <a:xfrm>
            <a:off x="6449070" y="5975350"/>
            <a:ext cx="1357322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신한 카카오페이 신용카드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455053" y="1928802"/>
            <a:ext cx="4857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9869" y="1652704"/>
            <a:ext cx="6188475" cy="330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오각형 38"/>
          <p:cNvSpPr/>
          <p:nvPr/>
        </p:nvSpPr>
        <p:spPr>
          <a:xfrm>
            <a:off x="1187624" y="5357826"/>
            <a:ext cx="1863912" cy="64518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경쟁사 문구 변경 시</a:t>
            </a:r>
            <a:endParaRPr lang="en-US" altLang="ko-KR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648973" y="5363947"/>
            <a:ext cx="1863912" cy="64518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일반 경쟁 카드</a:t>
            </a:r>
            <a:endParaRPr lang="en-US" altLang="ko-KR" sz="105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/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2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주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1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회 보고</a:t>
            </a:r>
            <a:endParaRPr lang="en-US" altLang="ko-KR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6110322" y="5363947"/>
            <a:ext cx="1863912" cy="64518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주요 경쟁 카드</a:t>
            </a:r>
            <a:endParaRPr lang="en-US" altLang="ko-KR" sz="105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/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변경 즉시 보고</a:t>
            </a:r>
            <a:endParaRPr lang="en-US" altLang="ko-KR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모니터링하고 있는 경쟁사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도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 카테고리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6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 카테고리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리포트를 넘어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비교 우위에 놓일 수 있는 문구로 적극 제안 드리겠습니다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36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4245190" y="2400983"/>
            <a:ext cx="684000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문화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05390" y="2400983"/>
            <a:ext cx="2281254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모든 문화관련 결제금액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0.7%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현대카드 슈퍼콘서트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20~30%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ko-KR" altLang="en-US" sz="100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03372" y="2400983"/>
            <a:ext cx="2340000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씨티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교보문고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 Yes24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등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7%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롯데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: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모든 문화관련 가맹점 최대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2%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45190" y="3000372"/>
            <a:ext cx="684000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레저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(M)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005390" y="3000372"/>
            <a:ext cx="2281254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호텔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/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숙박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/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레저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M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포인트 적립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에버랜드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롯데월드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등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M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포인트 사용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803372" y="3000372"/>
            <a:ext cx="2340000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씨티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롯데월드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에버랜드등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50%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현장할인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롯데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전국 제휴 놀이공원 최대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50%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245190" y="3623360"/>
            <a:ext cx="684000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카페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베이커리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05390" y="3623360"/>
            <a:ext cx="2281254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모든 카페 이용금액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1.2%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횟수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전월실적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제한 없이 할인 적용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803372" y="3623360"/>
            <a:ext cx="2340000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씨티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카페베네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스타벅스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등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10%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삼성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스타벅스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50%,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커피전문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30%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245190" y="1785926"/>
            <a:ext cx="684000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카테고리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05390" y="1785926"/>
            <a:ext cx="2281254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현재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03372" y="1785926"/>
            <a:ext cx="2340000" cy="52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경쟁사 문안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45190" y="4237495"/>
            <a:ext cx="684000" cy="520020"/>
          </a:xfrm>
          <a:prstGeom prst="rect">
            <a:avLst/>
          </a:prstGeom>
          <a:solidFill>
            <a:srgbClr val="D80546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영화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05390" y="4237495"/>
            <a:ext cx="2281254" cy="520020"/>
          </a:xfrm>
          <a:prstGeom prst="rect">
            <a:avLst/>
          </a:prstGeom>
          <a:solidFill>
            <a:schemeClr val="bg1"/>
          </a:solidFill>
          <a:ln w="12700">
            <a:solidFill>
              <a:srgbClr val="D80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모든 영화관 제한 없이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0.7%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횟수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,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전월실적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제한 없이 할인 적용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803372" y="4237495"/>
            <a:ext cx="2340000" cy="520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씨티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CGV, 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메가박스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등 </a:t>
            </a:r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30% 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할인</a:t>
            </a:r>
            <a:endParaRPr lang="en-US" altLang="ko-KR" sz="10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9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삼성 </a:t>
            </a:r>
            <a:r>
              <a:rPr lang="en-US" altLang="ko-KR" sz="9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: CGV, </a:t>
            </a:r>
            <a:r>
              <a:rPr lang="ko-KR" altLang="en-US" sz="9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롯데시네마</a:t>
            </a:r>
            <a:r>
              <a:rPr lang="ko-KR" altLang="en-US" sz="9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3,000~6,000</a:t>
            </a:r>
            <a:r>
              <a:rPr lang="ko-KR" altLang="en-US" sz="9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원 할인</a:t>
            </a:r>
            <a:endParaRPr lang="en-US" altLang="ko-KR" sz="900" b="1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62198" y="5643578"/>
            <a:ext cx="4214842" cy="642942"/>
          </a:xfrm>
          <a:prstGeom prst="rect">
            <a:avLst/>
          </a:prstGeom>
          <a:solidFill>
            <a:schemeClr val="bg1"/>
          </a:solidFill>
          <a:ln w="1905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전월 실적 </a:t>
            </a:r>
            <a:r>
              <a:rPr lang="ko-KR" altLang="en-US" sz="14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조건없이</a:t>
            </a:r>
            <a:r>
              <a:rPr lang="ko-KR" altLang="en-US" sz="14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ko-KR" altLang="en-US" sz="140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모든 영화관 할인</a:t>
            </a:r>
            <a:endParaRPr lang="en-US" altLang="ko-KR" sz="1400" dirty="0" smtClean="0">
              <a:gradFill>
                <a:gsLst>
                  <a:gs pos="0">
                    <a:srgbClr val="C00000"/>
                  </a:gs>
                  <a:gs pos="50000">
                    <a:srgbClr val="C00000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ko-KR" altLang="en-US" sz="140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영화티켓 횟수 </a:t>
            </a:r>
            <a:r>
              <a:rPr lang="ko-KR" altLang="en-US" sz="1400" dirty="0" err="1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제한없이</a:t>
            </a:r>
            <a:r>
              <a:rPr lang="ko-KR" altLang="en-US" sz="120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ko-KR" altLang="en-US" sz="14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무조건 할인</a:t>
            </a:r>
          </a:p>
        </p:txBody>
      </p:sp>
      <p:cxnSp>
        <p:nvCxnSpPr>
          <p:cNvPr id="55" name="Shape 37"/>
          <p:cNvCxnSpPr>
            <a:stCxn id="52" idx="2"/>
            <a:endCxn id="54" idx="0"/>
          </p:cNvCxnSpPr>
          <p:nvPr/>
        </p:nvCxnSpPr>
        <p:spPr>
          <a:xfrm rot="5400000">
            <a:off x="4914787" y="4412347"/>
            <a:ext cx="886063" cy="1576398"/>
          </a:xfrm>
          <a:prstGeom prst="bentConnector3">
            <a:avLst>
              <a:gd name="adj1" fmla="val 19901"/>
            </a:avLst>
          </a:prstGeom>
          <a:ln w="22225">
            <a:solidFill>
              <a:srgbClr val="D80546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869401" y="5019686"/>
            <a:ext cx="3405197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 대비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낮은 할인율 문구 삭제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만의 장점인 </a:t>
            </a:r>
            <a:r>
              <a:rPr lang="ko-KR" altLang="en-US" sz="105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무조건</a:t>
            </a:r>
            <a:r>
              <a:rPr lang="en-US" altLang="ko-KR" sz="105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,</a:t>
            </a:r>
            <a:r>
              <a:rPr lang="ko-KR" altLang="en-US" sz="105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전가맹점</a:t>
            </a:r>
            <a:r>
              <a:rPr lang="en-US" altLang="ko-KR" sz="105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,</a:t>
            </a:r>
            <a:r>
              <a:rPr lang="ko-KR" altLang="en-US" sz="1050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무제한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강점 강조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750828" y="5518640"/>
            <a:ext cx="2661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1.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변경 된 문구의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CTR, CR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이 상승하였는가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?</a:t>
            </a:r>
            <a:endParaRPr lang="ko-KR" altLang="en-US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96359" y="242299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(1) </a:t>
            </a:r>
            <a:r>
              <a:rPr lang="ko-KR" altLang="en-US" sz="105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바로발급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프로모션을 부각하는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T&amp;D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성과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A/B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테스트</a:t>
            </a:r>
            <a:endParaRPr lang="ko-KR" altLang="en-US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50828" y="5857118"/>
            <a:ext cx="31710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2.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변경 된 문구 운영 시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CR (PTR)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에 영향을 미치는가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?</a:t>
            </a:r>
            <a:endParaRPr lang="ko-KR" altLang="en-US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4934" y="3875566"/>
            <a:ext cx="3804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(2)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특정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1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개 카테고리의 특성만을 부각하는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T&amp;D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성과 </a:t>
            </a:r>
            <a:r>
              <a:rPr lang="en-US" altLang="ko-KR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A/B </a:t>
            </a:r>
            <a:r>
              <a:rPr lang="ko-KR" altLang="en-US" sz="105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테스트</a:t>
            </a:r>
            <a:endParaRPr lang="ko-KR" altLang="en-US" sz="1050" b="1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2767810" y="2803995"/>
          <a:ext cx="3571901" cy="928695"/>
        </p:xfrm>
        <a:graphic>
          <a:graphicData uri="http://schemas.openxmlformats.org/drawingml/2006/table">
            <a:tbl>
              <a:tblPr/>
              <a:tblGrid>
                <a:gridCol w="1077556"/>
                <a:gridCol w="1416789"/>
                <a:gridCol w="1077556"/>
              </a:tblGrid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구분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상품명</a:t>
                      </a:r>
                      <a:endParaRPr lang="en-US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기간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변경 전 </a:t>
                      </a:r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(A)</a:t>
                      </a:r>
                      <a:endParaRPr lang="en-US" altLang="ko-KR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카테고리 별 상품</a:t>
                      </a:r>
                      <a:endParaRPr lang="en-US" altLang="ko-KR" sz="105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01.11~17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변경 후 </a:t>
                      </a:r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(B)</a:t>
                      </a:r>
                      <a:endParaRPr lang="en-US" altLang="ko-KR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471" marR="7471" marT="747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01.18~24</a:t>
                      </a: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2767809" y="4224002"/>
          <a:ext cx="3571901" cy="928695"/>
        </p:xfrm>
        <a:graphic>
          <a:graphicData uri="http://schemas.openxmlformats.org/drawingml/2006/table">
            <a:tbl>
              <a:tblPr/>
              <a:tblGrid>
                <a:gridCol w="1077556"/>
                <a:gridCol w="1416789"/>
                <a:gridCol w="1077556"/>
              </a:tblGrid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구분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상품명</a:t>
                      </a:r>
                      <a:endParaRPr lang="en-US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기간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변경 전 </a:t>
                      </a:r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(A)</a:t>
                      </a:r>
                      <a:endParaRPr lang="en-US" altLang="ko-KR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카테고리 별 상품</a:t>
                      </a:r>
                      <a:endParaRPr lang="en-US" altLang="ko-KR" sz="1050" b="1" kern="1200" dirty="0" smtClean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01.11~17</a:t>
                      </a:r>
                      <a:endParaRPr lang="ko-KR" altLang="en-US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변경 후 </a:t>
                      </a:r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(B)</a:t>
                      </a:r>
                      <a:endParaRPr lang="en-US" altLang="ko-KR" sz="1050" b="1" kern="1200" dirty="0">
                        <a:ln w="6350">
                          <a:solidFill>
                            <a:prstClr val="black">
                              <a:lumMod val="65000"/>
                              <a:lumOff val="35000"/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471" marR="7471" marT="747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kern="1200" dirty="0" smtClean="0">
                          <a:ln w="6350">
                            <a:solidFill>
                              <a:prstClr val="black">
                                <a:lumMod val="65000"/>
                                <a:lumOff val="35000"/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01.18~24</a:t>
                      </a:r>
                    </a:p>
                  </a:txBody>
                  <a:tcPr marL="7471" marR="7471" marT="7471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지속적인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통하여 최적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찾아 가겠습니다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  <a:endParaRPr lang="ko-KR" altLang="en-US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7554" y="1674465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Test </a:t>
            </a:r>
            <a:r>
              <a:rPr lang="ko-KR" altLang="en-US" sz="12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예시안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3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 키워드 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강화 전략</a:t>
            </a:r>
            <a:endParaRPr lang="en-US" altLang="ko-KR" sz="16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6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112376" y="1681150"/>
            <a:ext cx="2919247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‘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+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상품명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’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첫 번째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파워링크에서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‘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비교 사이트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’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가 스크럽 대상이 아닌 경우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/>
          <a:srcRect b="21524"/>
          <a:stretch>
            <a:fillRect/>
          </a:stretch>
        </p:blipFill>
        <p:spPr bwMode="auto">
          <a:xfrm>
            <a:off x="1030007" y="2214554"/>
            <a:ext cx="3256241" cy="416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그룹 38"/>
          <p:cNvGrpSpPr/>
          <p:nvPr/>
        </p:nvGrpSpPr>
        <p:grpSpPr>
          <a:xfrm>
            <a:off x="5089714" y="2173279"/>
            <a:ext cx="3257172" cy="4192596"/>
            <a:chOff x="8226195" y="2116129"/>
            <a:chExt cx="3257172" cy="419259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b="86069"/>
            <a:stretch>
              <a:fillRect/>
            </a:stretch>
          </p:blipFill>
          <p:spPr bwMode="auto">
            <a:xfrm>
              <a:off x="8226195" y="2116129"/>
              <a:ext cx="3256241" cy="739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b="31603"/>
            <a:stretch>
              <a:fillRect/>
            </a:stretch>
          </p:blipFill>
          <p:spPr bwMode="auto">
            <a:xfrm>
              <a:off x="8226195" y="2865434"/>
              <a:ext cx="3257172" cy="3443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4" name="직사각형 23"/>
          <p:cNvSpPr/>
          <p:nvPr/>
        </p:nvSpPr>
        <p:spPr>
          <a:xfrm>
            <a:off x="1062013" y="2990848"/>
            <a:ext cx="3214710" cy="785818"/>
          </a:xfrm>
          <a:prstGeom prst="rect">
            <a:avLst/>
          </a:prstGeom>
          <a:noFill/>
          <a:ln w="12700">
            <a:solidFill>
              <a:srgbClr val="D805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72066" y="3214686"/>
            <a:ext cx="3214710" cy="3167064"/>
          </a:xfrm>
          <a:prstGeom prst="rect">
            <a:avLst/>
          </a:prstGeom>
          <a:noFill/>
          <a:ln w="12700">
            <a:solidFill>
              <a:srgbClr val="D805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57752" y="5685804"/>
            <a:ext cx="3602036" cy="2393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+</a:t>
            </a:r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상품명 키워드의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err="1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단독형으로</a:t>
            </a:r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000" b="1" dirty="0" err="1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최저입찰가</a:t>
            </a:r>
            <a:r>
              <a:rPr lang="en-US" altLang="ko-KR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300</a:t>
            </a:r>
            <a:r>
              <a:rPr lang="ko-KR" altLang="en-US" sz="1000" b="1" dirty="0" smtClean="0">
                <a:gradFill>
                  <a:gsLst>
                    <a:gs pos="0">
                      <a:srgbClr val="D80546"/>
                    </a:gs>
                    <a:gs pos="50000">
                      <a:srgbClr val="D80546"/>
                    </a:gs>
                  </a:gsLst>
                  <a:lin ang="5400000" scaled="1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 운영 가능</a:t>
            </a:r>
            <a:endParaRPr lang="en-US" altLang="ko-KR" sz="1000" b="1" dirty="0" smtClean="0">
              <a:gradFill>
                <a:gsLst>
                  <a:gs pos="0">
                    <a:srgbClr val="D80546"/>
                  </a:gs>
                  <a:gs pos="50000">
                    <a:srgbClr val="D80546"/>
                  </a:gs>
                </a:gsLst>
                <a:lin ang="5400000" scaled="1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4188458" y="3917318"/>
            <a:ext cx="957586" cy="428628"/>
          </a:xfrm>
          <a:prstGeom prst="downArrow">
            <a:avLst>
              <a:gd name="adj1" fmla="val 50000"/>
              <a:gd name="adj2" fmla="val 58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YouandiModern HeadBold" pitchFamily="18" charset="-127"/>
              <a:ea typeface="YouandiModern Head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 키워드 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강화 전략</a:t>
            </a:r>
            <a:endParaRPr lang="en-US" altLang="ko-KR" sz="16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6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두 번째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브랜드키워드 노출은 무조건 상단에 위치하게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2376" y="1669426"/>
            <a:ext cx="2919247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컬렉션랭킹에 의한 브랜드키워드 개선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370" y="2047886"/>
            <a:ext cx="1118902" cy="409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연결선 30"/>
          <p:cNvCxnSpPr/>
          <p:nvPr/>
        </p:nvCxnSpPr>
        <p:spPr>
          <a:xfrm rot="10800000" flipV="1">
            <a:off x="1910308" y="2591644"/>
            <a:ext cx="733384" cy="670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>
            <a:spLocks noChangeArrowheads="1"/>
          </p:cNvSpPr>
          <p:nvPr/>
        </p:nvSpPr>
        <p:spPr bwMode="auto">
          <a:xfrm>
            <a:off x="2267525" y="2468734"/>
            <a:ext cx="1500170" cy="222094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1Tier. 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카페 </a:t>
            </a:r>
            <a:r>
              <a:rPr lang="ko-KR" altLang="en-US" sz="105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컨텐츠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영역</a:t>
            </a:r>
            <a:endParaRPr lang="ko-KR" altLang="en-US" sz="105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rot="10800000" flipV="1">
            <a:off x="1929305" y="3385242"/>
            <a:ext cx="733384" cy="670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>
            <a:spLocks noChangeArrowheads="1"/>
          </p:cNvSpPr>
          <p:nvPr/>
        </p:nvSpPr>
        <p:spPr bwMode="auto">
          <a:xfrm>
            <a:off x="2267525" y="3262332"/>
            <a:ext cx="1500170" cy="222094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2Tier. </a:t>
            </a:r>
            <a:r>
              <a:rPr lang="ko-KR" altLang="en-US" sz="105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웹문서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영역</a:t>
            </a:r>
            <a:endParaRPr lang="ko-KR" altLang="en-US" sz="105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10800000" flipV="1">
            <a:off x="1929305" y="4163280"/>
            <a:ext cx="733384" cy="670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>
            <a:spLocks noChangeArrowheads="1"/>
          </p:cNvSpPr>
          <p:nvPr/>
        </p:nvSpPr>
        <p:spPr bwMode="auto">
          <a:xfrm>
            <a:off x="2267525" y="4040370"/>
            <a:ext cx="1500170" cy="222094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3Tier. </a:t>
            </a:r>
            <a:r>
              <a:rPr lang="ko-KR" altLang="en-US" sz="105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블로그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영역</a:t>
            </a:r>
            <a:endParaRPr lang="ko-KR" altLang="en-US" sz="105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1929305" y="5099754"/>
            <a:ext cx="733384" cy="670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>
            <a:spLocks noChangeArrowheads="1"/>
          </p:cNvSpPr>
          <p:nvPr/>
        </p:nvSpPr>
        <p:spPr bwMode="auto">
          <a:xfrm>
            <a:off x="2267525" y="4976844"/>
            <a:ext cx="1500170" cy="222094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4Tier. 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지식</a:t>
            </a: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in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영역</a:t>
            </a:r>
            <a:endParaRPr lang="ko-KR" altLang="en-US" sz="105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10800000" flipV="1">
            <a:off x="1929305" y="5983930"/>
            <a:ext cx="733384" cy="6708"/>
          </a:xfrm>
          <a:prstGeom prst="line">
            <a:avLst/>
          </a:prstGeom>
          <a:ln>
            <a:solidFill>
              <a:srgbClr val="D80546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>
            <a:spLocks noChangeArrowheads="1"/>
          </p:cNvSpPr>
          <p:nvPr/>
        </p:nvSpPr>
        <p:spPr bwMode="auto">
          <a:xfrm>
            <a:off x="2267525" y="5861020"/>
            <a:ext cx="1500170" cy="222094"/>
          </a:xfrm>
          <a:prstGeom prst="rect">
            <a:avLst/>
          </a:prstGeom>
          <a:solidFill>
            <a:srgbClr val="B81651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6Tier. </a:t>
            </a:r>
            <a:r>
              <a:rPr lang="ko-KR" altLang="en-US" sz="105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파워링크 영역</a:t>
            </a:r>
            <a:endParaRPr lang="ko-KR" altLang="en-US" sz="105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 cstate="print"/>
          <a:srcRect b="5951"/>
          <a:stretch>
            <a:fillRect/>
          </a:stretch>
        </p:blipFill>
        <p:spPr bwMode="auto">
          <a:xfrm>
            <a:off x="5643570" y="2959073"/>
            <a:ext cx="2143140" cy="333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8779" y="2184542"/>
            <a:ext cx="2061087" cy="73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직사각형 44"/>
          <p:cNvSpPr/>
          <p:nvPr/>
        </p:nvSpPr>
        <p:spPr>
          <a:xfrm>
            <a:off x="5638806" y="3086318"/>
            <a:ext cx="2147904" cy="3114697"/>
          </a:xfrm>
          <a:prstGeom prst="rect">
            <a:avLst/>
          </a:prstGeom>
          <a:noFill/>
          <a:ln w="12700">
            <a:solidFill>
              <a:srgbClr val="D805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6200000">
            <a:off x="4147553" y="3907793"/>
            <a:ext cx="957586" cy="428628"/>
          </a:xfrm>
          <a:prstGeom prst="downArrow">
            <a:avLst>
              <a:gd name="adj1" fmla="val 50000"/>
              <a:gd name="adj2" fmla="val 58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95901" y="5805488"/>
            <a:ext cx="2914670" cy="331787"/>
          </a:xfrm>
          <a:prstGeom prst="rect">
            <a:avLst/>
          </a:prstGeom>
          <a:noFill/>
          <a:ln w="12700">
            <a:solidFill>
              <a:srgbClr val="D805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94627" y="2947591"/>
            <a:ext cx="8769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 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그리고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디테일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  <p:pic>
        <p:nvPicPr>
          <p:cNvPr id="5" name="Picture 3" descr="C:\Users\smart-lci\Desktop\현대카드_2017\현대카드 연장PT 제작물_수정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-103363"/>
            <a:ext cx="3029953" cy="868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500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mart-lci\Desktop\현대카드_2017\현대카드_이미지\visual_M3.jpg"/>
          <p:cNvPicPr>
            <a:picLocks noChangeAspect="1" noChangeArrowheads="1"/>
          </p:cNvPicPr>
          <p:nvPr/>
        </p:nvPicPr>
        <p:blipFill>
          <a:blip r:embed="rId2" cstate="print"/>
          <a:srcRect l="30765" r="22657" b="695"/>
          <a:stretch>
            <a:fillRect/>
          </a:stretch>
        </p:blipFill>
        <p:spPr bwMode="auto">
          <a:xfrm>
            <a:off x="-32" y="-24"/>
            <a:ext cx="9144032" cy="674213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#2. SA </a:t>
            </a:r>
            <a:r>
              <a:rPr lang="ko-KR" altLang="en-US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전략</a:t>
            </a:r>
            <a:endParaRPr lang="en-US" altLang="ko-KR" sz="32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에 있어서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일반적인 운영관리는 이제 기본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741579" y="173563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1741579" y="1456008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주요키워드 디바이스 별 입찰관리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51233" y="173563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48" name="대각선 방향의 모서리가 잘린 사각형 47"/>
          <p:cNvSpPr/>
          <p:nvPr/>
        </p:nvSpPr>
        <p:spPr>
          <a:xfrm>
            <a:off x="3696406" y="1456008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상품 별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성과 별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그룹핑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작업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9" name="대각선 방향의 모서리가 잘린 사각형 48"/>
          <p:cNvSpPr/>
          <p:nvPr/>
        </p:nvSpPr>
        <p:spPr>
          <a:xfrm>
            <a:off x="5651233" y="1456008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맞춤 보고서 송부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737213" y="3401106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1" name="대각선 방향의 모서리가 잘린 사각형 50"/>
          <p:cNvSpPr/>
          <p:nvPr/>
        </p:nvSpPr>
        <p:spPr>
          <a:xfrm>
            <a:off x="1737213" y="311296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정교한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관리 및 확대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92040" y="3401106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46867" y="3401106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4" name="대각선 방향의 모서리가 잘린 사각형 53"/>
          <p:cNvSpPr/>
          <p:nvPr/>
        </p:nvSpPr>
        <p:spPr>
          <a:xfrm>
            <a:off x="3692040" y="311296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확장 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유효클릭 증대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5" name="대각선 방향의 모서리가 잘린 사각형 54"/>
          <p:cNvSpPr/>
          <p:nvPr/>
        </p:nvSpPr>
        <p:spPr>
          <a:xfrm>
            <a:off x="5646867" y="3112962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주요 키워드 쿼리 동향 파악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37213" y="505652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7" name="대각선 방향의 모서리가 잘린 사각형 56"/>
          <p:cNvSpPr/>
          <p:nvPr/>
        </p:nvSpPr>
        <p:spPr>
          <a:xfrm>
            <a:off x="1737213" y="4760787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비효율 키워드 필터작업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92040" y="505652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9" name="대각선 방향의 모서리가 잘린 사각형 58"/>
          <p:cNvSpPr/>
          <p:nvPr/>
        </p:nvSpPr>
        <p:spPr>
          <a:xfrm>
            <a:off x="3692040" y="4760787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지속적인 </a:t>
            </a:r>
            <a:r>
              <a:rPr lang="ko-KR" altLang="en-US" sz="9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스크럽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작업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60" name="대각선 방향의 모서리가 잘린 사각형 59"/>
          <p:cNvSpPr/>
          <p:nvPr/>
        </p:nvSpPr>
        <p:spPr>
          <a:xfrm>
            <a:off x="5646867" y="4760787"/>
            <a:ext cx="1764000" cy="216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시즌</a:t>
            </a:r>
            <a:r>
              <a: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 키워드 발굴</a:t>
            </a:r>
            <a:endParaRPr lang="ko-KR" altLang="en-US" sz="9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692040" y="1750016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 cstate="print"/>
          <a:srcRect b="23529"/>
          <a:stretch>
            <a:fillRect/>
          </a:stretch>
        </p:blipFill>
        <p:spPr bwMode="auto">
          <a:xfrm>
            <a:off x="5724128" y="3478208"/>
            <a:ext cx="158417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3478208"/>
            <a:ext cx="1548000" cy="10081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4" name="직사각형 63"/>
          <p:cNvSpPr/>
          <p:nvPr/>
        </p:nvSpPr>
        <p:spPr>
          <a:xfrm>
            <a:off x="5652120" y="5062520"/>
            <a:ext cx="1764000" cy="1224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hangingPunct="0"/>
            <a:endParaRPr lang="ko-KR" altLang="en-US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1750016"/>
            <a:ext cx="158417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1822024"/>
            <a:ext cx="1548000" cy="1008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3694232"/>
            <a:ext cx="1584176" cy="58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5134392"/>
            <a:ext cx="1632313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79912" y="5134392"/>
            <a:ext cx="156375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79912" y="1822024"/>
            <a:ext cx="151216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86433" y="5279016"/>
            <a:ext cx="1705850" cy="83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146955" y="2671752"/>
            <a:ext cx="2937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10%,</a:t>
            </a:r>
          </a:p>
          <a:p>
            <a:r>
              <a:rPr lang="en-US" altLang="ko-KR" sz="3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100% </a:t>
            </a:r>
            <a:r>
              <a:rPr lang="ko-KR" altLang="en-US" sz="3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활용하기</a:t>
            </a:r>
            <a:endParaRPr lang="en-US" altLang="ko-KR" sz="3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32" y="3592"/>
            <a:ext cx="9144032" cy="6755455"/>
            <a:chOff x="-32" y="3592"/>
            <a:chExt cx="9144032" cy="6755455"/>
          </a:xfrm>
        </p:grpSpPr>
        <p:sp>
          <p:nvSpPr>
            <p:cNvPr id="14" name="직사각형 13"/>
            <p:cNvSpPr/>
            <p:nvPr/>
          </p:nvSpPr>
          <p:spPr>
            <a:xfrm>
              <a:off x="3712" y="5156"/>
              <a:ext cx="9133409" cy="674542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-32" y="8443"/>
              <a:ext cx="9133409" cy="675060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435" y="3592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1284" y="4290543"/>
            <a:ext cx="876986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지속적으로 키워드와 매체를 확장하여 발급 수를 늘려라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첫 번째 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627" y="2686926"/>
            <a:ext cx="8769861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확장</a:t>
            </a: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4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950" y="541724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다양한 마케팅 활동을 진행해왔습니다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graphicFrame>
        <p:nvGraphicFramePr>
          <p:cNvPr id="7" name="차트 6"/>
          <p:cNvGraphicFramePr/>
          <p:nvPr/>
        </p:nvGraphicFramePr>
        <p:xfrm>
          <a:off x="684213" y="2095489"/>
          <a:ext cx="7775574" cy="2451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대각선 방향의 모서리가 잘린 사각형 9"/>
          <p:cNvSpPr/>
          <p:nvPr/>
        </p:nvSpPr>
        <p:spPr>
          <a:xfrm>
            <a:off x="2962264" y="1681150"/>
            <a:ext cx="3214710" cy="288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카드사별 이벤트 운영 현황</a:t>
            </a:r>
          </a:p>
        </p:txBody>
      </p:sp>
      <p:pic>
        <p:nvPicPr>
          <p:cNvPr id="11" name="Picture 1" descr="http://res.heraldm.com/content/image/2016/01/28/20160128000011_0.jpg"/>
          <p:cNvPicPr>
            <a:picLocks noChangeAspect="1" noChangeArrowheads="1"/>
          </p:cNvPicPr>
          <p:nvPr/>
        </p:nvPicPr>
        <p:blipFill>
          <a:blip r:embed="rId3" cstate="print"/>
          <a:srcRect b="27101"/>
          <a:stretch>
            <a:fillRect/>
          </a:stretch>
        </p:blipFill>
        <p:spPr bwMode="auto">
          <a:xfrm>
            <a:off x="6873309" y="4512893"/>
            <a:ext cx="1556343" cy="1652958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 b="17618"/>
          <a:stretch>
            <a:fillRect/>
          </a:stretch>
        </p:blipFill>
        <p:spPr bwMode="auto">
          <a:xfrm>
            <a:off x="2747244" y="4512893"/>
            <a:ext cx="1556343" cy="165295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/>
          <a:srcRect l="31823" t="9907" r="32708" b="23123"/>
          <a:stretch>
            <a:fillRect/>
          </a:stretch>
        </p:blipFill>
        <p:spPr bwMode="auto">
          <a:xfrm>
            <a:off x="4810276" y="4512893"/>
            <a:ext cx="1556343" cy="165295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 l="27013" t="10774" r="40034" b="30888"/>
          <a:stretch>
            <a:fillRect/>
          </a:stretch>
        </p:blipFill>
        <p:spPr bwMode="auto">
          <a:xfrm>
            <a:off x="684212" y="4547798"/>
            <a:ext cx="1556343" cy="154980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확장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정례화하여 놓치지 않고 빠짐없이 제안 드리며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  <a:endParaRPr lang="ko-KR" altLang="en-US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9044" y="2428869"/>
          <a:ext cx="7775575" cy="3429025"/>
        </p:xfrm>
        <a:graphic>
          <a:graphicData uri="http://schemas.openxmlformats.org/drawingml/2006/table">
            <a:tbl>
              <a:tblPr/>
              <a:tblGrid>
                <a:gridCol w="1667435"/>
                <a:gridCol w="1527035"/>
                <a:gridCol w="1527035"/>
                <a:gridCol w="1527035"/>
                <a:gridCol w="1527035"/>
              </a:tblGrid>
              <a:tr h="43445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키워드 속성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키워드 확장 주기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확장 필요 사항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확장 세부 사항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확장 시 주의사항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486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err="1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연관검색어</a:t>
                      </a:r>
                      <a:endParaRPr lang="en-US" altLang="ko-KR" sz="12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평균 주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회 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연관검색어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일일모니터링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좌측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최상단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키워드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일자별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비교 확인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지난 운영 성과 분석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486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혜택키워드</a:t>
                      </a:r>
                      <a:endParaRPr lang="en-US" altLang="ko-KR" sz="12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2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평균 월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회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누적 쿼리 기준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ctr" latinLnBrk="1" hangingPunct="1"/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전년쿼리상승확인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주유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하이패스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통신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발급수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上 혜택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당월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혜택별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성과 분석 必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486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시즌키워드</a:t>
                      </a:r>
                      <a:endParaRPr lang="en-US" altLang="ko-KR" sz="12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평균 월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회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차월 시즌 분석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새해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가정의달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여름휴가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추석명절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송년회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연말정산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자사와의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연관성 검토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486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프로모션키워드</a:t>
                      </a:r>
                      <a:endParaRPr lang="en-US" altLang="ko-KR" sz="12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2" algn="ctr" defTabSz="914400" rtl="0" eaLnBrk="1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평균 월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회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 defTabSz="914400" rtl="0" eaLnBrk="1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 이벤트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지속 모니터링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슈퍼콘서트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고메위크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 </a:t>
                      </a: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컬쳐프로젝트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연예인 명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,</a:t>
                      </a:r>
                    </a:p>
                    <a:p>
                      <a:pPr marL="0" lvl="2" 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타</a:t>
                      </a:r>
                      <a:r>
                        <a:rPr lang="ko-KR" altLang="en-US" sz="1100" b="1" kern="120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브랜드명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/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확장시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주의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239016" y="1672153"/>
            <a:ext cx="2676544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속성별 확장 </a:t>
            </a:r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스케쥴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8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6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395858" y="2313402"/>
            <a:ext cx="8352606" cy="285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 flipV="1">
            <a:off x="395536" y="2313403"/>
            <a:ext cx="835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395536" y="2598607"/>
            <a:ext cx="835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5400000">
            <a:off x="542091" y="2835402"/>
            <a:ext cx="10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4"/>
          <p:cNvSpPr txBox="1">
            <a:spLocks noChangeArrowheads="1"/>
          </p:cNvSpPr>
          <p:nvPr/>
        </p:nvSpPr>
        <p:spPr bwMode="auto">
          <a:xfrm>
            <a:off x="1064088" y="2353965"/>
            <a:ext cx="643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8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8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2" name="TextBox 25"/>
          <p:cNvSpPr txBox="1">
            <a:spLocks noChangeArrowheads="1"/>
          </p:cNvSpPr>
          <p:nvPr/>
        </p:nvSpPr>
        <p:spPr bwMode="auto">
          <a:xfrm>
            <a:off x="1707385" y="2353965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3" name="TextBox 26"/>
          <p:cNvSpPr txBox="1">
            <a:spLocks noChangeArrowheads="1"/>
          </p:cNvSpPr>
          <p:nvPr/>
        </p:nvSpPr>
        <p:spPr bwMode="auto">
          <a:xfrm>
            <a:off x="2350680" y="2353965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4" name="TextBox 27"/>
          <p:cNvSpPr txBox="1">
            <a:spLocks noChangeArrowheads="1"/>
          </p:cNvSpPr>
          <p:nvPr/>
        </p:nvSpPr>
        <p:spPr bwMode="auto">
          <a:xfrm>
            <a:off x="2993977" y="2353965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5" name="TextBox 28"/>
          <p:cNvSpPr txBox="1">
            <a:spLocks noChangeArrowheads="1"/>
          </p:cNvSpPr>
          <p:nvPr/>
        </p:nvSpPr>
        <p:spPr bwMode="auto">
          <a:xfrm>
            <a:off x="3637273" y="2353965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6" name="TextBox 29"/>
          <p:cNvSpPr txBox="1">
            <a:spLocks noChangeArrowheads="1"/>
          </p:cNvSpPr>
          <p:nvPr/>
        </p:nvSpPr>
        <p:spPr bwMode="auto">
          <a:xfrm>
            <a:off x="4280570" y="2353965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6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7" name="TextBox 30"/>
          <p:cNvSpPr txBox="1">
            <a:spLocks noChangeArrowheads="1"/>
          </p:cNvSpPr>
          <p:nvPr/>
        </p:nvSpPr>
        <p:spPr bwMode="auto">
          <a:xfrm>
            <a:off x="4923866" y="2353965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7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8" name="TextBox 31"/>
          <p:cNvSpPr txBox="1">
            <a:spLocks noChangeArrowheads="1"/>
          </p:cNvSpPr>
          <p:nvPr/>
        </p:nvSpPr>
        <p:spPr bwMode="auto">
          <a:xfrm>
            <a:off x="5567163" y="2353965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9" name="TextBox 32"/>
          <p:cNvSpPr txBox="1">
            <a:spLocks noChangeArrowheads="1"/>
          </p:cNvSpPr>
          <p:nvPr/>
        </p:nvSpPr>
        <p:spPr bwMode="auto">
          <a:xfrm>
            <a:off x="6210459" y="2353963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9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0" name="TextBox 33"/>
          <p:cNvSpPr txBox="1">
            <a:spLocks noChangeArrowheads="1"/>
          </p:cNvSpPr>
          <p:nvPr/>
        </p:nvSpPr>
        <p:spPr bwMode="auto">
          <a:xfrm>
            <a:off x="6853756" y="2353963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1" name="TextBox 34"/>
          <p:cNvSpPr txBox="1">
            <a:spLocks noChangeArrowheads="1"/>
          </p:cNvSpPr>
          <p:nvPr/>
        </p:nvSpPr>
        <p:spPr bwMode="auto">
          <a:xfrm>
            <a:off x="7497051" y="2353963"/>
            <a:ext cx="6432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11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2" name="TextBox 35"/>
          <p:cNvSpPr txBox="1">
            <a:spLocks noChangeArrowheads="1"/>
          </p:cNvSpPr>
          <p:nvPr/>
        </p:nvSpPr>
        <p:spPr bwMode="auto">
          <a:xfrm>
            <a:off x="8140348" y="2353963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12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95536" y="2745450"/>
            <a:ext cx="8388000" cy="627176"/>
          </a:xfrm>
          <a:prstGeom prst="rect">
            <a:avLst/>
          </a:prstGeom>
          <a:noFill/>
          <a:ln w="6350">
            <a:solidFill>
              <a:srgbClr val="D80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96336" y="2817458"/>
            <a:ext cx="1152128" cy="500066"/>
          </a:xfrm>
          <a:prstGeom prst="rect">
            <a:avLst/>
          </a:prstGeom>
          <a:solidFill>
            <a:srgbClr val="7CA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슈퍼콘서트 </a:t>
            </a: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맑은 고딕"/>
                <a:ea typeface="맑은 고딕"/>
                <a:cs typeface="조선일보명조" pitchFamily="18" charset="-127"/>
              </a:rPr>
              <a:t>Ⅱ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9388" y="2946666"/>
            <a:ext cx="12271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내부 이슈</a:t>
            </a:r>
            <a:endParaRPr lang="en-US" altLang="ko-KR" sz="9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411760" y="2817458"/>
            <a:ext cx="1152128" cy="500066"/>
          </a:xfrm>
          <a:prstGeom prst="rect">
            <a:avLst/>
          </a:prstGeom>
          <a:solidFill>
            <a:srgbClr val="7CA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슈퍼콘서트 </a:t>
            </a: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맑은 고딕"/>
                <a:ea typeface="맑은 고딕"/>
                <a:cs typeface="조선일보명조" pitchFamily="18" charset="-127"/>
              </a:rPr>
              <a:t>Ⅰ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00192" y="2817458"/>
            <a:ext cx="1267495" cy="500066"/>
          </a:xfrm>
          <a:prstGeom prst="rect">
            <a:avLst/>
          </a:prstGeom>
          <a:solidFill>
            <a:srgbClr val="FF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컬처프로젝트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004048" y="2817458"/>
            <a:ext cx="1267200" cy="500066"/>
          </a:xfrm>
          <a:prstGeom prst="rect">
            <a:avLst/>
          </a:prstGeom>
          <a:solidFill>
            <a:srgbClr val="80D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고메위크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115616" y="2817458"/>
            <a:ext cx="1260000" cy="5000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 신용카드 출시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600032" y="2817458"/>
            <a:ext cx="1368000" cy="500066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TV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광고</a:t>
            </a:r>
            <a:endParaRPr lang="en-US" altLang="ko-KR" sz="11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11560" y="3537538"/>
            <a:ext cx="2520280" cy="2758875"/>
            <a:chOff x="467544" y="3140968"/>
            <a:chExt cx="2303302" cy="2521356"/>
          </a:xfrm>
        </p:grpSpPr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13725"/>
            <a:stretch>
              <a:fillRect/>
            </a:stretch>
          </p:blipFill>
          <p:spPr bwMode="auto">
            <a:xfrm>
              <a:off x="467544" y="4032199"/>
              <a:ext cx="2268000" cy="163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3140968"/>
              <a:ext cx="230330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4" name="그룹 93"/>
          <p:cNvGrpSpPr/>
          <p:nvPr/>
        </p:nvGrpSpPr>
        <p:grpSpPr>
          <a:xfrm>
            <a:off x="3347863" y="3537538"/>
            <a:ext cx="2448272" cy="2784427"/>
            <a:chOff x="2843808" y="3140968"/>
            <a:chExt cx="2322690" cy="2716513"/>
          </a:xfrm>
        </p:grpSpPr>
        <p:pic>
          <p:nvPicPr>
            <p:cNvPr id="9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3808" y="4013022"/>
              <a:ext cx="2304256" cy="665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43808" y="3140968"/>
              <a:ext cx="2322690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 b="49519"/>
            <a:stretch>
              <a:fillRect/>
            </a:stretch>
          </p:blipFill>
          <p:spPr bwMode="auto">
            <a:xfrm>
              <a:off x="2843808" y="4849369"/>
              <a:ext cx="2304256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" name="그룹 97"/>
          <p:cNvGrpSpPr/>
          <p:nvPr/>
        </p:nvGrpSpPr>
        <p:grpSpPr>
          <a:xfrm>
            <a:off x="6012159" y="3550786"/>
            <a:ext cx="2520281" cy="2664296"/>
            <a:chOff x="5220071" y="3140968"/>
            <a:chExt cx="2232249" cy="2448271"/>
          </a:xfrm>
        </p:grpSpPr>
        <p:pic>
          <p:nvPicPr>
            <p:cNvPr id="99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20072" y="3140968"/>
              <a:ext cx="2232248" cy="743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20071" y="3933056"/>
              <a:ext cx="2223550" cy="1656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TextBox 41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특히 강력한 프로모션 키워드는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일정에 따라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개월 전부터 확장 운영 제안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확장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90826" y="1670528"/>
            <a:ext cx="335758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연간 프로모션 </a:t>
            </a:r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스케쥴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예시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41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2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66040" y="6107374"/>
            <a:ext cx="2663651" cy="2585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※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출처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: 2016 1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~ 10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기준</a:t>
            </a:r>
            <a:endParaRPr lang="ko-KR" altLang="en-US" sz="9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 검색 확장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28926" y="1670528"/>
            <a:ext cx="335758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브랜드검색 </a:t>
            </a:r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미운영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키워드 영역 비교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15" name="차트 14"/>
          <p:cNvGraphicFramePr/>
          <p:nvPr/>
        </p:nvGraphicFramePr>
        <p:xfrm>
          <a:off x="3500430" y="2360602"/>
          <a:ext cx="4768458" cy="3805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405444" y="4017295"/>
            <a:ext cx="121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집행비용</a:t>
            </a:r>
            <a:endParaRPr lang="en-US" altLang="ko-KR" sz="1200" b="1" dirty="0" err="1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90% </a:t>
            </a:r>
            <a:r>
              <a:rPr lang="ko-KR" altLang="en-US" sz="12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감소</a:t>
            </a:r>
            <a:endParaRPr lang="en-US" altLang="ko-KR" sz="1200" b="1" dirty="0" err="1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2923" y="3468531"/>
            <a:ext cx="833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평균</a:t>
            </a:r>
            <a:endParaRPr lang="en-US" altLang="ko-KR" sz="12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500</a:t>
            </a:r>
            <a:r>
              <a:rPr lang="ko-KR" altLang="en-US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만원</a:t>
            </a:r>
            <a:endParaRPr lang="en-US" altLang="ko-KR" sz="1200" b="1" dirty="0" err="1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2264" y="5072074"/>
            <a:ext cx="857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</a:t>
            </a:r>
            <a:r>
              <a:rPr lang="en-US" altLang="ko-KR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50</a:t>
            </a:r>
            <a:r>
              <a:rPr lang="ko-KR" altLang="en-US" sz="12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만원</a:t>
            </a:r>
            <a:endParaRPr lang="en-US" altLang="ko-KR" sz="1200" b="1" dirty="0" err="1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대비 효율적이라면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지속적으로 탐색하고 별도로 운영하도록 제안하겠습니다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214414" y="2285992"/>
          <a:ext cx="1943894" cy="3802309"/>
        </p:xfrm>
        <a:graphic>
          <a:graphicData uri="http://schemas.openxmlformats.org/drawingml/2006/table">
            <a:tbl>
              <a:tblPr/>
              <a:tblGrid>
                <a:gridCol w="1943894"/>
              </a:tblGrid>
              <a:tr h="23614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키워드</a:t>
                      </a:r>
                      <a:r>
                        <a:rPr lang="ko-KR" altLang="en-US" sz="1000" b="1" kern="1200" baseline="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 리스트</a:t>
                      </a:r>
                      <a:endParaRPr lang="ko-KR" altLang="en-US" sz="10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106" marR="8106" marT="8106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현대카드만들기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현대카드종류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현대신용카드추천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현대신용카드발급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현대신용카드발급조건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현대카드발급신청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현대신용카드신청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현대카드만드는법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모바일현대카드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현대신용카드만들기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현대카드혜택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현대하이패스후불카드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현대카드후불하이패스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현대하이패스카드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현대카드재발급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현대비자카드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현대후불하이패스카드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현대모바일카드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현대카드비교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현대카드통신비할인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현대카드통신비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현대카드순위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현대카드캐시백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현대카드교통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…</a:t>
                      </a:r>
                      <a:endParaRPr lang="ko-KR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5883109" y="4714884"/>
            <a:ext cx="260527" cy="21431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3257" y="5786454"/>
            <a:ext cx="2663651" cy="24846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900" b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</a:t>
            </a:r>
            <a:r>
              <a:rPr lang="en-US" altLang="ko-KR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8,000</a:t>
            </a:r>
            <a:r>
              <a:rPr lang="ko-KR" altLang="en-US" sz="9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쿼리</a:t>
            </a:r>
            <a:endParaRPr lang="ko-KR" altLang="en-US" sz="9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9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 매체 발굴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볼륨이 적은 매체라도 지속적으로 발굴하고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스마트의 협상력을 발휘해보겠습니다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38" name="AutoShape 3"/>
          <p:cNvSpPr>
            <a:spLocks/>
          </p:cNvSpPr>
          <p:nvPr/>
        </p:nvSpPr>
        <p:spPr bwMode="auto">
          <a:xfrm>
            <a:off x="5851532" y="4544088"/>
            <a:ext cx="1515444" cy="8572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39" name="AutoShape 3"/>
          <p:cNvSpPr>
            <a:spLocks/>
          </p:cNvSpPr>
          <p:nvPr/>
        </p:nvSpPr>
        <p:spPr bwMode="auto">
          <a:xfrm>
            <a:off x="1536393" y="2557396"/>
            <a:ext cx="1505494" cy="19148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40" name="AutoShape 3"/>
          <p:cNvSpPr>
            <a:spLocks/>
          </p:cNvSpPr>
          <p:nvPr/>
        </p:nvSpPr>
        <p:spPr bwMode="auto">
          <a:xfrm>
            <a:off x="3849781" y="2557396"/>
            <a:ext cx="1505494" cy="19148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5858512" y="2557396"/>
            <a:ext cx="1505494" cy="19288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45" name="AutoShape 3"/>
          <p:cNvSpPr>
            <a:spLocks/>
          </p:cNvSpPr>
          <p:nvPr/>
        </p:nvSpPr>
        <p:spPr bwMode="auto">
          <a:xfrm>
            <a:off x="3826270" y="4544088"/>
            <a:ext cx="1515444" cy="8572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46" name="AutoShape 3"/>
          <p:cNvSpPr>
            <a:spLocks/>
          </p:cNvSpPr>
          <p:nvPr/>
        </p:nvSpPr>
        <p:spPr bwMode="auto">
          <a:xfrm>
            <a:off x="1524117" y="4544088"/>
            <a:ext cx="1515444" cy="8572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endParaRPr lang="ko-KR" altLang="ko-KR" sz="2812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42494" y="4580558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26270" y="4658004"/>
            <a:ext cx="16402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최소 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비딩가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30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원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A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보험사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3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천개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키워드 사용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C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캐피탈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5,7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만개 키워드사용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오픈마켓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35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만개 키워드사용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endParaRPr lang="en-US" altLang="ko-KR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17579" y="4658004"/>
            <a:ext cx="1461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공식적으로 구매불가 상품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스마트와 매체간 협의 진행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노출당단가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: 70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원 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고정가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현재 월 </a:t>
            </a:r>
            <a:r>
              <a:rPr lang="ko-KR" altLang="en-US" sz="9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발급수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: 12~16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건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7162" y="2581918"/>
            <a:ext cx="14401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AutoShape 3"/>
          <p:cNvSpPr>
            <a:spLocks/>
          </p:cNvSpPr>
          <p:nvPr/>
        </p:nvSpPr>
        <p:spPr bwMode="auto">
          <a:xfrm>
            <a:off x="1530322" y="2859206"/>
            <a:ext cx="1515444" cy="8572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2">
              <a:lumMod val="90000"/>
              <a:alpha val="39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확보영역 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ING</a:t>
            </a:r>
            <a:endParaRPr lang="ko-KR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438" y="2579889"/>
            <a:ext cx="6762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350" y="2852366"/>
            <a:ext cx="729534" cy="24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42654" y="3212406"/>
            <a:ext cx="963736" cy="29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46350" y="3565203"/>
            <a:ext cx="78581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98278" y="3716462"/>
            <a:ext cx="604838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02334" y="4004494"/>
            <a:ext cx="948878" cy="28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5850961" y="4658004"/>
            <a:ext cx="16402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집행사례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(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자동차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I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사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)</a:t>
            </a:r>
          </a:p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집행 금액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: 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월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500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만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집행기간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: 2016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6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월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~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현재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ROAS 300% 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및 </a:t>
            </a:r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CAP 2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만</a:t>
            </a:r>
            <a:endParaRPr lang="en-US" altLang="ko-KR" sz="9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fontAlgn="ctr"/>
            <a:endParaRPr lang="en-US" altLang="ko-KR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73751" y="1984860"/>
            <a:ext cx="14604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ZUM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842800" y="1984860"/>
            <a:ext cx="14604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큐브랩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872167" y="1984860"/>
            <a:ext cx="14604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서치앤클릭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3" name="갈매기형 수장 92"/>
          <p:cNvSpPr/>
          <p:nvPr/>
        </p:nvSpPr>
        <p:spPr>
          <a:xfrm>
            <a:off x="3286116" y="3319298"/>
            <a:ext cx="324016" cy="324016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9958" y="3202517"/>
            <a:ext cx="1285884" cy="34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43636" y="3573023"/>
            <a:ext cx="928694" cy="42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0" y="2643182"/>
            <a:ext cx="1214446" cy="291145"/>
          </a:xfrm>
          <a:prstGeom prst="rect">
            <a:avLst/>
          </a:prstGeom>
          <a:effectLst>
            <a:glow rad="101600">
              <a:schemeClr val="bg1">
                <a:alpha val="80000"/>
              </a:schemeClr>
            </a:glow>
          </a:effectLst>
        </p:spPr>
      </p:pic>
      <p:pic>
        <p:nvPicPr>
          <p:cNvPr id="97" name="Picture 12" descr="천리안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35" y="4093641"/>
            <a:ext cx="1014748" cy="2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smart-lci\Desktop\현대카드_2017\현대카드 연장PT 제작물_수정\3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3322" y="3071810"/>
            <a:ext cx="2133729" cy="1509714"/>
          </a:xfrm>
          <a:prstGeom prst="rect">
            <a:avLst/>
          </a:prstGeom>
          <a:noFill/>
        </p:spPr>
      </p:pic>
      <p:pic>
        <p:nvPicPr>
          <p:cNvPr id="37" name="Picture 2" descr="C:\Users\smart-lci\Desktop\현대카드_2017\현대카드 연장PT 제작물_수정\3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43570" y="3071810"/>
            <a:ext cx="2133729" cy="1509714"/>
          </a:xfrm>
          <a:prstGeom prst="rect">
            <a:avLst/>
          </a:prstGeom>
          <a:noFill/>
        </p:spPr>
      </p:pic>
      <p:pic>
        <p:nvPicPr>
          <p:cNvPr id="42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print"/>
          <a:srcRect t="61185"/>
          <a:stretch>
            <a:fillRect/>
          </a:stretch>
        </p:blipFill>
        <p:spPr bwMode="auto">
          <a:xfrm>
            <a:off x="1220811" y="4652909"/>
            <a:ext cx="2583674" cy="12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 b="6245"/>
          <a:stretch>
            <a:fillRect/>
          </a:stretch>
        </p:blipFill>
        <p:spPr bwMode="auto">
          <a:xfrm>
            <a:off x="1215067" y="3707857"/>
            <a:ext cx="2591166" cy="94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연결선 11"/>
          <p:cNvCxnSpPr/>
          <p:nvPr/>
        </p:nvCxnSpPr>
        <p:spPr>
          <a:xfrm rot="10800000">
            <a:off x="2244098" y="5037993"/>
            <a:ext cx="1399211" cy="16285"/>
          </a:xfrm>
          <a:prstGeom prst="line">
            <a:avLst/>
          </a:prstGeom>
          <a:ln>
            <a:solidFill>
              <a:srgbClr val="EA002C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0800000">
            <a:off x="2381464" y="4500570"/>
            <a:ext cx="1457903" cy="38120"/>
          </a:xfrm>
          <a:prstGeom prst="line">
            <a:avLst/>
          </a:prstGeom>
          <a:ln>
            <a:solidFill>
              <a:srgbClr val="EA002C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10800000">
            <a:off x="2358397" y="5758962"/>
            <a:ext cx="1063594" cy="13204"/>
          </a:xfrm>
          <a:prstGeom prst="line">
            <a:avLst/>
          </a:prstGeom>
          <a:ln>
            <a:solidFill>
              <a:srgbClr val="EA002C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잘린 사각형 15"/>
          <p:cNvSpPr/>
          <p:nvPr/>
        </p:nvSpPr>
        <p:spPr>
          <a:xfrm>
            <a:off x="1290975" y="1711393"/>
            <a:ext cx="2200905" cy="252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Goolge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ETA / </a:t>
            </a:r>
            <a:r>
              <a:rPr lang="en-US" altLang="ko-KR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CallOut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7" name="모서리가 둥근 직사각형 6"/>
          <p:cNvSpPr>
            <a:spLocks noChangeArrowheads="1"/>
          </p:cNvSpPr>
          <p:nvPr/>
        </p:nvSpPr>
        <p:spPr bwMode="auto">
          <a:xfrm>
            <a:off x="3073949" y="4947120"/>
            <a:ext cx="852098" cy="21431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사이트링크 </a:t>
            </a:r>
            <a:endParaRPr lang="ko-KR" altLang="en-US" sz="11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" name="모서리가 둥근 직사각형 8"/>
          <p:cNvSpPr>
            <a:spLocks noChangeArrowheads="1"/>
          </p:cNvSpPr>
          <p:nvPr/>
        </p:nvSpPr>
        <p:spPr bwMode="auto">
          <a:xfrm>
            <a:off x="3073949" y="4424997"/>
            <a:ext cx="852098" cy="214313"/>
          </a:xfrm>
          <a:prstGeom prst="roundRect">
            <a:avLst>
              <a:gd name="adj" fmla="val 16667"/>
            </a:avLst>
          </a:prstGeom>
          <a:solidFill>
            <a:srgbClr val="D80546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CallOUT</a:t>
            </a:r>
            <a:endParaRPr lang="ko-KR" altLang="en-US" sz="11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0" name="모서리가 둥근 직사각형 9"/>
          <p:cNvSpPr>
            <a:spLocks noChangeArrowheads="1"/>
          </p:cNvSpPr>
          <p:nvPr/>
        </p:nvSpPr>
        <p:spPr bwMode="auto">
          <a:xfrm>
            <a:off x="3073949" y="5641979"/>
            <a:ext cx="852098" cy="21431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CTC </a:t>
            </a:r>
            <a:r>
              <a:rPr lang="ko-KR" altLang="en-US" sz="11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통화</a:t>
            </a:r>
            <a:endParaRPr lang="ko-KR" altLang="en-US" sz="11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모서리가 둥근 직사각형 18"/>
          <p:cNvSpPr>
            <a:spLocks noChangeArrowheads="1"/>
          </p:cNvSpPr>
          <p:nvPr/>
        </p:nvSpPr>
        <p:spPr bwMode="auto">
          <a:xfrm>
            <a:off x="3073949" y="3910380"/>
            <a:ext cx="852098" cy="214313"/>
          </a:xfrm>
          <a:prstGeom prst="roundRect">
            <a:avLst>
              <a:gd name="adj" fmla="val 16667"/>
            </a:avLst>
          </a:prstGeom>
          <a:solidFill>
            <a:srgbClr val="D80546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ETA</a:t>
            </a:r>
            <a:endParaRPr lang="ko-KR" altLang="en-US" sz="11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 기능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영역 제안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62222"/>
          <a:stretch>
            <a:fillRect/>
          </a:stretch>
        </p:blipFill>
        <p:spPr bwMode="auto">
          <a:xfrm>
            <a:off x="1214414" y="2493411"/>
            <a:ext cx="258367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 별로 생겨나는 새로운 기능과 영역들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cxnSp>
        <p:nvCxnSpPr>
          <p:cNvPr id="20" name="직선 연결선 19"/>
          <p:cNvCxnSpPr>
            <a:stCxn id="19" idx="1"/>
          </p:cNvCxnSpPr>
          <p:nvPr/>
        </p:nvCxnSpPr>
        <p:spPr>
          <a:xfrm rot="10800000">
            <a:off x="1962743" y="4009293"/>
            <a:ext cx="1111206" cy="8245"/>
          </a:xfrm>
          <a:prstGeom prst="line">
            <a:avLst/>
          </a:prstGeom>
          <a:ln>
            <a:solidFill>
              <a:srgbClr val="EA002C"/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pic>
        <p:nvPicPr>
          <p:cNvPr id="35" name="Picture 2" descr="http://iphoneroot.com/wp-content/uploads/2014/02/iPhone6-will-be-released-sooner.png"/>
          <p:cNvPicPr>
            <a:picLocks noChangeAspect="1" noChangeArrowheads="1"/>
          </p:cNvPicPr>
          <p:nvPr/>
        </p:nvPicPr>
        <p:blipFill rotWithShape="1">
          <a:blip r:embed="rId6" cstate="print"/>
          <a:srcRect l="22694" r="22601"/>
          <a:stretch/>
        </p:blipFill>
        <p:spPr bwMode="auto">
          <a:xfrm>
            <a:off x="6629452" y="2624203"/>
            <a:ext cx="1800200" cy="3162251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409306" y="1668636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DaumKAKAO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프리미엄링크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</a:t>
            </a:r>
          </a:p>
        </p:txBody>
      </p:sp>
      <p:pic>
        <p:nvPicPr>
          <p:cNvPr id="38" name="Picture 2" descr="http://iphoneroot.com/wp-content/uploads/2014/02/iPhone6-will-be-released-sooner.png"/>
          <p:cNvPicPr>
            <a:picLocks noChangeAspect="1" noChangeArrowheads="1"/>
          </p:cNvPicPr>
          <p:nvPr/>
        </p:nvPicPr>
        <p:blipFill rotWithShape="1">
          <a:blip r:embed="rId6" cstate="print"/>
          <a:srcRect l="19251" r="19251"/>
          <a:stretch/>
        </p:blipFill>
        <p:spPr bwMode="auto">
          <a:xfrm>
            <a:off x="4829252" y="2621767"/>
            <a:ext cx="2023674" cy="3162251"/>
          </a:xfrm>
          <a:prstGeom prst="rect">
            <a:avLst/>
          </a:prstGeom>
          <a:noFill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 cstate="print"/>
          <a:srcRect b="10818"/>
          <a:stretch>
            <a:fillRect/>
          </a:stretch>
        </p:blipFill>
        <p:spPr bwMode="auto">
          <a:xfrm>
            <a:off x="5133823" y="3017829"/>
            <a:ext cx="1405852" cy="2316167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 cstate="print"/>
          <a:srcRect b="13417"/>
          <a:stretch>
            <a:fillRect/>
          </a:stretch>
        </p:blipFill>
        <p:spPr bwMode="auto">
          <a:xfrm>
            <a:off x="6824391" y="3014646"/>
            <a:ext cx="1419087" cy="2309825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5135725" y="3617086"/>
            <a:ext cx="1407950" cy="357190"/>
          </a:xfrm>
          <a:prstGeom prst="rect">
            <a:avLst/>
          </a:prstGeom>
          <a:noFill/>
          <a:ln w="6350">
            <a:solidFill>
              <a:srgbClr val="D80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838952" y="4119268"/>
            <a:ext cx="1407950" cy="426512"/>
          </a:xfrm>
          <a:prstGeom prst="rect">
            <a:avLst/>
          </a:prstGeom>
          <a:noFill/>
          <a:ln w="6350">
            <a:solidFill>
              <a:srgbClr val="D80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64798" y="5163328"/>
            <a:ext cx="2482883" cy="694564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Daum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모바일 검색광고로 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이외에</a:t>
            </a:r>
            <a:endParaRPr lang="en-US" altLang="ko-KR" sz="105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lvl="0" algn="ctr"/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최대 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개의 추가 부가링크 운영</a:t>
            </a:r>
            <a:endParaRPr lang="en-US" altLang="ko-KR" sz="105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lvl="0" algn="ctr"/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(2017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 카테고리 확장 예정</a:t>
            </a:r>
            <a:r>
              <a: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빠르게 대응하고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한 발 앞서 제안 드리겠습니다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 기능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영역 제안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10286" y="1669426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NAVER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검색 알고리즘 변경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예정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8762" y="6000768"/>
            <a:ext cx="2994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2016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11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 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NAVER </a:t>
            </a:r>
            <a:r>
              <a:rPr lang="ko-KR" altLang="en-US" sz="10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컨퍼런스에서</a:t>
            </a:r>
            <a:r>
              <a:rPr lang="ko-KR" altLang="en-US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발췌</a:t>
            </a:r>
            <a:r>
              <a:rPr lang="en-US" altLang="ko-KR" sz="10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37" name="타원 36"/>
          <p:cNvSpPr/>
          <p:nvPr/>
        </p:nvSpPr>
        <p:spPr>
          <a:xfrm>
            <a:off x="761635" y="4070079"/>
            <a:ext cx="1275848" cy="1271670"/>
          </a:xfrm>
          <a:prstGeom prst="ellipse">
            <a:avLst/>
          </a:prstGeom>
          <a:solidFill>
            <a:srgbClr val="D805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spc="-150" dirty="0" smtClean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bg1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1820" y="3987347"/>
            <a:ext cx="1435326" cy="1430628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866928" y="4081411"/>
            <a:ext cx="1275848" cy="1271670"/>
          </a:xfrm>
          <a:prstGeom prst="ellipse">
            <a:avLst/>
          </a:prstGeom>
          <a:solidFill>
            <a:srgbClr val="B816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-150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bg1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79352" y="3998636"/>
            <a:ext cx="1435326" cy="1430628"/>
          </a:xfrm>
          <a:prstGeom prst="ellipse">
            <a:avLst/>
          </a:prstGeom>
          <a:noFill/>
          <a:ln w="12700">
            <a:solidFill>
              <a:srgbClr val="B8165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38655" y="3107803"/>
            <a:ext cx="1275848" cy="1271670"/>
          </a:xfrm>
          <a:prstGeom prst="ellipse">
            <a:avLst/>
          </a:prstGeom>
          <a:solidFill>
            <a:srgbClr val="6F28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spc="-150" dirty="0">
              <a:ln w="6350"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bg1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258755" y="3028324"/>
            <a:ext cx="1435328" cy="1430630"/>
          </a:xfrm>
          <a:prstGeom prst="ellipse">
            <a:avLst/>
          </a:prstGeom>
          <a:noFill/>
          <a:ln w="12700">
            <a:solidFill>
              <a:srgbClr val="6F284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8860" y="3358934"/>
            <a:ext cx="973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고객별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맞춤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검색 광고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7179" y="4451418"/>
            <a:ext cx="114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개인화된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예상 </a:t>
            </a:r>
            <a:r>
              <a:rPr lang="ko-KR" altLang="en-US" sz="1400" b="1" spc="-1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검색어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31874" y="4450181"/>
            <a:ext cx="92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크로스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457200" indent="-457200" algn="ctr"/>
            <a:r>
              <a:rPr lang="ko-KR" altLang="en-US" sz="1400" b="1" spc="-1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디바이스</a:t>
            </a:r>
            <a:endParaRPr lang="en-US" altLang="ko-KR" sz="1400" b="1" spc="-1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21" name="그룹 44"/>
          <p:cNvGrpSpPr/>
          <p:nvPr/>
        </p:nvGrpSpPr>
        <p:grpSpPr>
          <a:xfrm>
            <a:off x="3286116" y="2620675"/>
            <a:ext cx="2520950" cy="3315717"/>
            <a:chOff x="2051050" y="2565400"/>
            <a:chExt cx="3050926" cy="3315717"/>
          </a:xfrm>
        </p:grpSpPr>
        <p:sp>
          <p:nvSpPr>
            <p:cNvPr id="22" name="직사각형 21"/>
            <p:cNvSpPr/>
            <p:nvPr/>
          </p:nvSpPr>
          <p:spPr>
            <a:xfrm>
              <a:off x="2077639" y="2565400"/>
              <a:ext cx="3024336" cy="506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400" b="1" dirty="0" smtClean="0">
                  <a:solidFill>
                    <a:srgbClr val="D80546"/>
                  </a:soli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서울</a:t>
              </a:r>
              <a:r>
                <a:rPr lang="ko-KR" altLang="en-US" sz="1050" b="1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에 있는</a:t>
              </a:r>
              <a:endParaRPr lang="en-US" altLang="ko-KR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lvl="0"/>
              <a:r>
                <a:rPr lang="ko-KR" altLang="en-US" sz="1600" b="1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오사카여행 준비하는 사람</a:t>
              </a:r>
              <a:endParaRPr lang="en-US" altLang="ko-KR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1050" y="3068960"/>
              <a:ext cx="3050926" cy="2812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TextBox 23"/>
          <p:cNvSpPr txBox="1"/>
          <p:nvPr/>
        </p:nvSpPr>
        <p:spPr>
          <a:xfrm>
            <a:off x="5049414" y="4996443"/>
            <a:ext cx="720079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여행숙박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9414" y="5586131"/>
            <a:ext cx="720079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여행사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75740" y="2620675"/>
            <a:ext cx="2525324" cy="50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ko-KR" altLang="en-US" sz="1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일본</a:t>
            </a:r>
            <a:r>
              <a:rPr lang="ko-KR" altLang="en-US" sz="105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에 있는</a:t>
            </a:r>
            <a:endParaRPr lang="en-US" altLang="ko-KR" sz="105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lvl="0" algn="r"/>
            <a:r>
              <a:rPr lang="ko-KR" altLang="en-US" sz="16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오사카여행 중인 사람</a:t>
            </a:r>
            <a:endParaRPr lang="en-US" altLang="ko-KR" sz="1600" b="1" dirty="0" smtClean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022" y="3124235"/>
            <a:ext cx="25440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 b="4018"/>
          <a:stretch>
            <a:fillRect/>
          </a:stretch>
        </p:blipFill>
        <p:spPr bwMode="auto">
          <a:xfrm>
            <a:off x="5880784" y="4203895"/>
            <a:ext cx="2520280" cy="17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7680984" y="4369586"/>
            <a:ext cx="720080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현지투어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80984" y="4996443"/>
            <a:ext cx="720080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현지투어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80984" y="5586131"/>
            <a:ext cx="720080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여행사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9414" y="4369586"/>
            <a:ext cx="720079" cy="295267"/>
          </a:xfrm>
          <a:prstGeom prst="snip2DiagRect">
            <a:avLst/>
          </a:prstGeom>
          <a:solidFill>
            <a:srgbClr val="18AC04"/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여행사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42052" y="2214554"/>
            <a:ext cx="182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맞춤 검색결과 예시</a:t>
            </a:r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3298" y="2214554"/>
            <a:ext cx="182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[2017</a:t>
            </a:r>
            <a:r>
              <a:rPr lang="ko-KR" altLang="en-US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방향성</a:t>
            </a:r>
            <a:r>
              <a:rPr lang="en-US" altLang="ko-KR" sz="12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32" y="3592"/>
            <a:ext cx="9144032" cy="6755455"/>
            <a:chOff x="-32" y="3592"/>
            <a:chExt cx="9144032" cy="6755455"/>
          </a:xfrm>
        </p:grpSpPr>
        <p:sp>
          <p:nvSpPr>
            <p:cNvPr id="12" name="직사각형 11"/>
            <p:cNvSpPr/>
            <p:nvPr/>
          </p:nvSpPr>
          <p:spPr>
            <a:xfrm>
              <a:off x="3712" y="5156"/>
              <a:ext cx="9133409" cy="674542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-32" y="8443"/>
              <a:ext cx="9133409" cy="675060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435" y="3592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01284" y="4290543"/>
            <a:ext cx="876986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 CTR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을 높이고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효율이 낮은 키워드와 매체를 뺄 것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두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번째 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27" y="2686926"/>
            <a:ext cx="8769861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</a:t>
            </a:r>
            <a:r>
              <a:rPr lang="en-US" altLang="ko-KR" sz="4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04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주요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MKT Point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적극 반영하고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7785" y="1681849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바로 발급을 강조한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5935" y="1681849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연회비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Offer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강조한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78737" y="3006005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바로 발급 신청</a:t>
            </a:r>
            <a:r>
              <a:rPr lang="ko-KR" altLang="en-US" sz="900" b="1" dirty="0" smtClean="0">
                <a:solidFill>
                  <a:srgbClr val="0000CC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endParaRPr lang="en-US" altLang="ko-KR" sz="900" b="1" dirty="0" smtClean="0">
              <a:solidFill>
                <a:srgbClr val="0000CC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카드발급부터 혜택제공까지 신속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정확하고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안전한 현대카드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바로발급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서비스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  <a:endParaRPr lang="en-US" altLang="ko-KR" sz="9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4853" y="2714620"/>
            <a:ext cx="998669" cy="28233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직관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9059" y="3699135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바로 발급 신청 </a:t>
            </a:r>
            <a:endParaRPr lang="en-US" altLang="ko-KR" sz="9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일반카드보다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빠른발급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신청당일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바로발급과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즉시혜택적용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바로발급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3343" y="5066741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오늘신청 오늘사용 현대카드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당장 신용카드가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필요할때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할인받아야할때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바로발급이면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당일발급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OK!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5175" y="4784409"/>
            <a:ext cx="998669" cy="28233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후킹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18787" y="3006551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연회비 </a:t>
            </a:r>
            <a:r>
              <a:rPr lang="ko-KR" altLang="en-US" sz="9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전액환급되는</a:t>
            </a: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현대카드 </a:t>
            </a:r>
            <a:endParaRPr lang="en-US" altLang="ko-KR" sz="9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지금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온라인으로 발급받고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연회비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캐시백으로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100%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환급도 되는 현대카드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13517" y="2715166"/>
            <a:ext cx="998669" cy="28233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직관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19482" y="3699135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연회비 </a:t>
            </a:r>
            <a:r>
              <a:rPr lang="en-US" altLang="ko-KR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100%</a:t>
            </a:r>
            <a:r>
              <a:rPr lang="ko-KR" altLang="en-US" sz="9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환급 </a:t>
            </a:r>
            <a:endParaRPr lang="en-US" altLang="ko-KR" sz="9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인터넷으로 카드 발급받고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첫해 연회비 전액 </a:t>
            </a:r>
            <a:r>
              <a:rPr lang="ko-KR" altLang="en-US" sz="9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캐시백으로</a:t>
            </a:r>
            <a:r>
              <a:rPr lang="ko-KR" altLang="en-US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환급해드리는 현대카드</a:t>
            </a:r>
            <a:r>
              <a:rPr lang="en-US" altLang="ko-KR" sz="9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648" y="5067287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연회비걱정 </a:t>
            </a: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NO</a:t>
            </a: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연회비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100%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환급으로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프리미엄 현대카드 발급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연회비없이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높은 혜택 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누리자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!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713839" y="4784955"/>
            <a:ext cx="998669" cy="28233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후킹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8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시즈널리티와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혜택을 부각하는 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제안 드리겠습니다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778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시즌을 강조한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5935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혜택을 강조한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4554" y="3017649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13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월의 월급 현대카드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연말정산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–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에서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+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체크결제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30%,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신용결제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15%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소득공제 혜택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810" y="2742660"/>
            <a:ext cx="2998612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연말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연초 시즌이슈를 반영한 소득공제 혜택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4876" y="4160829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대의 현대카드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생의 첫 신용카드는 현대카드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횟수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제한없이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스타벅스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맥도날드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등 할인혜택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16132" y="3894788"/>
            <a:ext cx="2998612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[20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대들이 자주 이용하는 구체적인 가맹점 혜택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4876" y="5285902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해외여행은 현대카드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해외에서도 결재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OK!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빠른심사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당일발급으로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기다림없이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바로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OK!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16132" y="5019966"/>
            <a:ext cx="2998612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해외사용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여행대비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빠른발급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가능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60520" y="3001261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내집모든주유소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할인 현대카드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기름값 고민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NO!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현대카드로 가득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채워넣자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모든 가맹점 할인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+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포인트적립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83832" y="2726272"/>
            <a:ext cx="2857520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낮은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%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강조 보다 할인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+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포인트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61215" y="4143790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콜드플레이 할인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현대카드 발급받고 콜드플레이 공연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지금바로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20%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할인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+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슈퍼콘서트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할인까지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84154" y="3878400"/>
            <a:ext cx="2857520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공연예매기간 內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빠른발급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가능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59831" y="5269514"/>
            <a:ext cx="4140000" cy="68407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</a:t>
            </a: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하이패스카드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모든 현대카드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하이패스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사용가능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후불로 간편하게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출퇴근 최대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50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할인까지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84154" y="5003578"/>
            <a:ext cx="2857520" cy="282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[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해외사용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여행대비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빠른발급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가능 강조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8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현재 경쟁사들의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상시 모니터링하고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11517" y="1659984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대표키워드 검색 시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79966" y="2486637"/>
            <a:ext cx="4392166" cy="54005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쓰는만큼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돌려받는</a:t>
            </a: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씨티카드</a:t>
            </a:r>
            <a:r>
              <a:rPr lang="ko-KR" altLang="en-US" sz="1000" b="1" dirty="0" smtClean="0">
                <a:solidFill>
                  <a:srgbClr val="0000CC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endParaRPr lang="en-US" altLang="ko-KR" sz="1000" b="1" dirty="0" smtClean="0">
              <a:solidFill>
                <a:srgbClr val="0000CC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언제어디서나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0.7%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무제한 적립 받고 현금으로 돌려받는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씨티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NEW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캐시백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  <a:endParaRPr lang="en-US" altLang="ko-KR" sz="10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79966" y="2306618"/>
            <a:ext cx="1825163" cy="21192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씨티카드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79966" y="3246183"/>
            <a:ext cx="4392166" cy="540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발급신청 </a:t>
            </a: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고밀될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때 </a:t>
            </a: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롯데카드</a:t>
            </a:r>
            <a:r>
              <a:rPr lang="ko-KR" altLang="en-US" sz="1000" b="1" dirty="0" smtClean="0">
                <a:solidFill>
                  <a:srgbClr val="0000CC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endParaRPr lang="en-US" altLang="ko-KR" sz="1000" b="1" dirty="0" smtClean="0">
              <a:solidFill>
                <a:srgbClr val="0000CC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체크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?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신용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?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이거 고민이네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답은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롯데카드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발급신청 고민될 때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롯데카드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.</a:t>
            </a:r>
            <a:endParaRPr lang="en-US" altLang="ko-KR" sz="10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79966" y="3066121"/>
            <a:ext cx="1825163" cy="21190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롯데카드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79966" y="4032003"/>
            <a:ext cx="4392166" cy="540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KB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국민카드 공식사이트</a:t>
            </a:r>
            <a:r>
              <a:rPr lang="ko-KR" altLang="en-US" sz="1000" b="1" dirty="0" smtClean="0">
                <a:solidFill>
                  <a:srgbClr val="0000CC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endParaRPr lang="en-US" altLang="ko-KR" sz="1000" b="1" dirty="0" smtClean="0">
              <a:solidFill>
                <a:srgbClr val="0000CC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교통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통신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5%,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커피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10%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포인트리 적립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영화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놀이공원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30%~50%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현장할인</a:t>
            </a:r>
            <a:endParaRPr lang="en-US" altLang="ko-KR" sz="10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9966" y="3851939"/>
            <a:ext cx="1825163" cy="21190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KB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79966" y="4817823"/>
            <a:ext cx="4392166" cy="540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신한카드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Mr.Life</a:t>
            </a:r>
            <a:r>
              <a:rPr lang="en-US" altLang="ko-KR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</a:t>
            </a: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발급 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marL="0" lvl="2">
              <a:lnSpc>
                <a:spcPct val="150000"/>
              </a:lnSpc>
            </a:pP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365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일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야간에도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바로발급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편의점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대형마트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쇼핑몰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택시 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10%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할인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</a:t>
            </a:r>
            <a:endParaRPr lang="en-US" altLang="ko-KR" sz="10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9966" y="4637757"/>
            <a:ext cx="1825163" cy="21190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신한카드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79966" y="5603644"/>
            <a:ext cx="4392166" cy="540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70C0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우리카드 발급 공식사이트 </a:t>
            </a:r>
            <a:endParaRPr lang="en-US" altLang="ko-KR" sz="1000" b="1" dirty="0" smtClean="0">
              <a:solidFill>
                <a:srgbClr val="0070C0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  <a:p>
            <a:pPr marL="0" lvl="2"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혜택은 역시 우리카드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!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당신에게 </a:t>
            </a:r>
            <a:r>
              <a:rPr lang="ko-KR" altLang="en-US" sz="10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딱맞는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 맞춤형 카드</a:t>
            </a: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,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  <a:sym typeface="삼성긴고딕OTF Medium"/>
              </a:rPr>
              <a:t>편리하고 안전한 신청</a:t>
            </a:r>
            <a:endParaRPr lang="en-US" altLang="ko-KR" sz="1000" b="1" dirty="0" err="1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  <a:sym typeface="삼성긴고딕OTF Mediu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9966" y="5423575"/>
            <a:ext cx="1825163" cy="21190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우리카드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5643570" y="2214556"/>
          <a:ext cx="2214578" cy="3951296"/>
        </p:xfrm>
        <a:graphic>
          <a:graphicData uri="http://schemas.openxmlformats.org/drawingml/2006/table">
            <a:tbl>
              <a:tblPr/>
              <a:tblGrid>
                <a:gridCol w="2214578"/>
              </a:tblGrid>
              <a:tr h="3567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경쟁사 </a:t>
                      </a:r>
                      <a:r>
                        <a:rPr lang="en-US" altLang="ko-KR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T&amp;D </a:t>
                      </a:r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현황</a:t>
                      </a:r>
                      <a:endParaRPr lang="en-US" altLang="ko-KR" sz="900" b="0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189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카드 전체적 혜택 강조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89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시즌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연말정산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) 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체크카드기능 강조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89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구체적인 </a:t>
                      </a: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할인률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강조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89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영업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/</a:t>
                      </a: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비영업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T&amp;D 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따로 운영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89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자사 카드 특성 강조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8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950" y="541724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그 중에서도 삼성카드가 공격적으로 마케팅을 진행했고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492" y="1758448"/>
            <a:ext cx="1237161" cy="1988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3" cstate="print"/>
          <a:srcRect t="16928" b="6896"/>
          <a:stretch>
            <a:fillRect/>
          </a:stretch>
        </p:blipFill>
        <p:spPr bwMode="auto">
          <a:xfrm>
            <a:off x="2614673" y="1701298"/>
            <a:ext cx="1744115" cy="232411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2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540" y="1615572"/>
            <a:ext cx="1252097" cy="246117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 t="26751" b="10193"/>
          <a:stretch>
            <a:fillRect/>
          </a:stretch>
        </p:blipFill>
        <p:spPr bwMode="auto">
          <a:xfrm>
            <a:off x="6001862" y="1667960"/>
            <a:ext cx="2013253" cy="221457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6" cstate="print"/>
          <a:srcRect t="29156" b="12532"/>
          <a:stretch>
            <a:fillRect/>
          </a:stretch>
        </p:blipFill>
        <p:spPr bwMode="auto">
          <a:xfrm>
            <a:off x="2572838" y="4111140"/>
            <a:ext cx="1857388" cy="189116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36131" y="3863487"/>
            <a:ext cx="1225259" cy="210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81915" y="3996839"/>
            <a:ext cx="3705963" cy="206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13877" y="1401258"/>
            <a:ext cx="7845911" cy="473711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72552" y="3954675"/>
            <a:ext cx="1714512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클릭율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확인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spcBef>
                <a:spcPct val="20000"/>
              </a:spcBef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분류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5143504" y="4104837"/>
            <a:ext cx="1285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A/B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테스트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: 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2307258" y="4054199"/>
            <a:ext cx="957586" cy="428628"/>
          </a:xfrm>
          <a:prstGeom prst="downArrow">
            <a:avLst>
              <a:gd name="adj1" fmla="val 50000"/>
              <a:gd name="adj2" fmla="val 58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5400000">
            <a:off x="3672408" y="2553549"/>
            <a:ext cx="71438" cy="4156638"/>
          </a:xfrm>
          <a:prstGeom prst="bentConnector3">
            <a:avLst>
              <a:gd name="adj1" fmla="val 715381"/>
            </a:avLst>
          </a:prstGeom>
          <a:ln w="12700">
            <a:solidFill>
              <a:srgbClr val="D805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844254" y="4104836"/>
            <a:ext cx="20002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변경 안 제시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4378960" y="4038342"/>
            <a:ext cx="957586" cy="428628"/>
          </a:xfrm>
          <a:prstGeom prst="downArrow">
            <a:avLst>
              <a:gd name="adj1" fmla="val 50000"/>
              <a:gd name="adj2" fmla="val 58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43240" y="2729652"/>
            <a:ext cx="1357322" cy="547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 기획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8662" y="2702292"/>
            <a:ext cx="1357322" cy="547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데이터 확인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72066" y="2729652"/>
            <a:ext cx="1357322" cy="547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변경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기간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pSp>
        <p:nvGrpSpPr>
          <p:cNvPr id="26" name="그룹 24"/>
          <p:cNvGrpSpPr/>
          <p:nvPr/>
        </p:nvGrpSpPr>
        <p:grpSpPr>
          <a:xfrm>
            <a:off x="6786578" y="3488110"/>
            <a:ext cx="1441994" cy="932114"/>
            <a:chOff x="6786579" y="4071946"/>
            <a:chExt cx="1441994" cy="107157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" name="직사각형 26"/>
            <p:cNvSpPr/>
            <p:nvPr/>
          </p:nvSpPr>
          <p:spPr>
            <a:xfrm>
              <a:off x="6786579" y="4071946"/>
              <a:ext cx="1441994" cy="10715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6891416" y="4164816"/>
              <a:ext cx="1251430" cy="8279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ko-KR" altLang="en-US" sz="1200" b="1" dirty="0" err="1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클릭율</a:t>
              </a:r>
              <a:r>
                <a:rPr lang="ko-KR" altLang="en-US" sz="12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↑ </a:t>
              </a:r>
              <a:endPara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defRPr/>
              </a:pPr>
              <a:r>
                <a:rPr lang="ko-KR" altLang="en-US" sz="12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최적의 문구</a:t>
              </a:r>
              <a:endPara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defRPr/>
              </a:pPr>
              <a:r>
                <a:rPr lang="ko-KR" altLang="en-US" sz="12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도출 </a:t>
              </a:r>
              <a:endPara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915692" y="5096216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FEED BACK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계속적인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A/B Test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통한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최적의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지속 개선하겠습니다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11517" y="1681849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바로 발급을 강조한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8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고도화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키워드별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관리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별 효율지표 관리로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최적의 순위 입찰과 모집단가를 관리하고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624" y="3561840"/>
          <a:ext cx="5192577" cy="2736849"/>
        </p:xfrm>
        <a:graphic>
          <a:graphicData uri="http://schemas.openxmlformats.org/drawingml/2006/table">
            <a:tbl>
              <a:tblPr/>
              <a:tblGrid>
                <a:gridCol w="1144127"/>
                <a:gridCol w="1232137"/>
                <a:gridCol w="1760196"/>
                <a:gridCol w="1056117"/>
              </a:tblGrid>
              <a:tr h="34519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주간 전환 성과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주간 </a:t>
                      </a:r>
                      <a:r>
                        <a:rPr lang="en-US" altLang="ko-KR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</a:t>
                      </a:r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성과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 분류</a:t>
                      </a:r>
                      <a:endParaRPr lang="en-US" altLang="ko-KR" sz="1000" b="0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1665">
                <a:tc rowSpan="7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개월 기준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전환 발생 키워드</a:t>
                      </a:r>
                      <a:endParaRPr lang="en-US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en-US" altLang="ko-KR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10</a:t>
                      </a:r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건 이상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구분 없음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A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en-US" altLang="ko-KR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5</a:t>
                      </a:r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건 이상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10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▼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B+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en-US" altLang="ko-KR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5</a:t>
                      </a:r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건 이상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10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▲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B-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en-US" altLang="ko-KR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건 이상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7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▼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C+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9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en-US" altLang="ko-KR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건 이상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 7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▲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C-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ko-KR" altLang="en-US" sz="1000" kern="1200" dirty="0" err="1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미발생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비용 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10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▼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D+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</a:t>
                      </a:r>
                      <a:r>
                        <a:rPr lang="ko-KR" altLang="en-US" sz="1000" kern="1200" dirty="0" err="1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미발생</a:t>
                      </a:r>
                      <a:endParaRPr lang="en-US" altLang="ko-KR" sz="1000" kern="1200" dirty="0" smtClean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비용 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10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만원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</a:rPr>
                        <a:t>▲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D- 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그룹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44208" y="3561840"/>
          <a:ext cx="1584176" cy="2736849"/>
        </p:xfrm>
        <a:graphic>
          <a:graphicData uri="http://schemas.openxmlformats.org/drawingml/2006/table">
            <a:tbl>
              <a:tblPr/>
              <a:tblGrid>
                <a:gridCol w="1584176"/>
              </a:tblGrid>
              <a:tr h="34519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차주 운영 방향</a:t>
                      </a:r>
                      <a:endParaRPr lang="en-US" altLang="ko-KR" sz="1000" b="0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833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상순위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운영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(1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하향 조정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위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유지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하향 조정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위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하향 조정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위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최하순위 유지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(7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</a:t>
                      </a: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755576" y="2193688"/>
            <a:ext cx="7632848" cy="1152128"/>
            <a:chOff x="755576" y="1124744"/>
            <a:chExt cx="7632848" cy="1152128"/>
          </a:xfrm>
        </p:grpSpPr>
        <p:sp>
          <p:nvSpPr>
            <p:cNvPr id="12" name="갈매기형 수장 11"/>
            <p:cNvSpPr/>
            <p:nvPr/>
          </p:nvSpPr>
          <p:spPr>
            <a:xfrm>
              <a:off x="6857556" y="1556792"/>
              <a:ext cx="324016" cy="32401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7282411" y="1152128"/>
              <a:ext cx="1106013" cy="1124744"/>
            </a:xfrm>
            <a:prstGeom prst="ellipse">
              <a:avLst/>
            </a:prstGeom>
            <a:solidFill>
              <a:srgbClr val="D805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매 월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데이터 </a:t>
              </a:r>
              <a:r>
                <a:rPr lang="ko-KR" altLang="en-US" sz="900" b="1" dirty="0" err="1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리셋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962429" y="1601416"/>
              <a:ext cx="324016" cy="32401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387285" y="1124744"/>
              <a:ext cx="1106013" cy="112474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CPA /  </a:t>
              </a:r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비용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키워드 분류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55576" y="1124744"/>
              <a:ext cx="1106013" cy="112474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전환 성과 별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키워드 분류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3594138" y="1601416"/>
              <a:ext cx="324016" cy="32401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18994" y="1124744"/>
              <a:ext cx="1106013" cy="112474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키워드 별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효율</a:t>
              </a:r>
              <a:r>
                <a:rPr lang="en-US" altLang="ko-KR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/</a:t>
              </a:r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비효율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err="1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그룹핑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5225847" y="1601416"/>
              <a:ext cx="324016" cy="32401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650703" y="1124744"/>
              <a:ext cx="1106013" cy="112474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그룹 별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900" b="1" dirty="0" smtClean="0">
                  <a:gradFill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운영</a:t>
              </a:r>
              <a:endParaRPr lang="en-US" altLang="ko-KR" sz="9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303736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관리방안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1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/>
          <p:cNvSpPr/>
          <p:nvPr/>
        </p:nvSpPr>
        <p:spPr>
          <a:xfrm>
            <a:off x="1196496" y="3652074"/>
            <a:ext cx="2082600" cy="2092471"/>
          </a:xfrm>
          <a:prstGeom prst="ellipse">
            <a:avLst/>
          </a:prstGeom>
          <a:solidFill>
            <a:srgbClr val="D805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spc="-150" dirty="0" smtClean="0">
              <a:solidFill>
                <a:schemeClr val="bg1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49442" y="3651365"/>
            <a:ext cx="2082598" cy="2092468"/>
          </a:xfrm>
          <a:prstGeom prst="ellipse">
            <a:avLst/>
          </a:prstGeom>
          <a:solidFill>
            <a:srgbClr val="B816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spc="-150" dirty="0" smtClean="0">
              <a:solidFill>
                <a:schemeClr val="bg1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ctr"/>
            <a:endParaRPr lang="ko-KR" altLang="en-US" sz="1400" b="1" spc="-150" dirty="0" smtClean="0">
              <a:solidFill>
                <a:schemeClr val="bg1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16578" y="2390148"/>
            <a:ext cx="2082599" cy="2092472"/>
          </a:xfrm>
          <a:prstGeom prst="ellipse">
            <a:avLst/>
          </a:prstGeom>
          <a:solidFill>
            <a:srgbClr val="6F28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spc="-150" dirty="0">
              <a:solidFill>
                <a:schemeClr val="bg1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562926" y="4692018"/>
            <a:ext cx="730881" cy="6823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6495" y="4653136"/>
            <a:ext cx="90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1,780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ko-KR" altLang="en-US" sz="1400" b="1" spc="-15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64854" y="3461254"/>
            <a:ext cx="810617" cy="7507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90918" y="3729306"/>
            <a:ext cx="890353" cy="9568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90329" y="4189691"/>
            <a:ext cx="546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28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052556" y="3852592"/>
            <a:ext cx="813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29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41017" y="3467882"/>
            <a:ext cx="730881" cy="6823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31840" y="3859607"/>
            <a:ext cx="743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30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ko-KR" altLang="en-US" sz="1400" b="1" spc="-15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247684" y="6037423"/>
            <a:ext cx="470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*2016</a:t>
            </a:r>
            <a:r>
              <a:rPr lang="ko-KR" altLang="en-US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년 </a:t>
            </a:r>
            <a:r>
              <a:rPr lang="en-US" altLang="ko-KR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10</a:t>
            </a:r>
            <a:r>
              <a:rPr lang="ko-KR" altLang="en-US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월  지표이며</a:t>
            </a:r>
            <a:r>
              <a:rPr lang="en-US" altLang="ko-KR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, 12</a:t>
            </a:r>
            <a:r>
              <a:rPr lang="ko-KR" altLang="en-US" sz="800" b="1" dirty="0" smtClean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월 현재 현황과 다를 수 있음</a:t>
            </a:r>
            <a:endParaRPr lang="en-US" altLang="ko-KR" sz="800" b="1" dirty="0" smtClean="0">
              <a:solidFill>
                <a:srgbClr val="FF0000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특히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브랜드키워드는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통합효율관리로 매체 별 최적의 키워드만 운영 하겠습니다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3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286116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브랜드키워드 통합관리 예시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고도화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키워드별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관리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137">
            <a:off x="5490483" y="2471129"/>
            <a:ext cx="2787914" cy="3357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1" name="직사각형 50"/>
          <p:cNvSpPr/>
          <p:nvPr/>
        </p:nvSpPr>
        <p:spPr>
          <a:xfrm>
            <a:off x="1331640" y="4581128"/>
            <a:ext cx="1444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22,353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343632" y="4622683"/>
            <a:ext cx="1444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파워링크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10,995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18356" y="2924944"/>
            <a:ext cx="1444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브랜드검색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30</a:t>
            </a:r>
            <a:r>
              <a:rPr lang="ko-KR" altLang="en-US" sz="1400" b="1" spc="-15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</a:t>
            </a:r>
            <a:endParaRPr lang="en-US" altLang="ko-KR" sz="1400" b="1" spc="-15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고도화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sz="20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매체별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  <a:r>
              <a:rPr lang="ko-KR" altLang="en-US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관리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 역시 최적의 광고비로 운영 하겠습니다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10" name="오각형 9"/>
          <p:cNvSpPr/>
          <p:nvPr/>
        </p:nvSpPr>
        <p:spPr>
          <a:xfrm>
            <a:off x="1189013" y="5271081"/>
            <a:ext cx="2442305" cy="864096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매주 매체 별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 font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목표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달성 여부 분석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3352236" y="5271081"/>
            <a:ext cx="2442305" cy="864096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 별 </a:t>
            </a:r>
            <a:endParaRPr lang="en-US" altLang="ko-KR" sz="14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 font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개선 방향 설정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515460" y="5271081"/>
            <a:ext cx="2442305" cy="864096"/>
          </a:xfrm>
          <a:prstGeom prst="chevron">
            <a:avLst/>
          </a:prstGeom>
          <a:solidFill>
            <a:srgbClr val="B8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</a:p>
          <a:p>
            <a:pPr algn="ctr" font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달성을 위한 액션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3736" y="1676918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매체별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CPA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관리방안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851489"/>
              </p:ext>
            </p:extLst>
          </p:nvPr>
        </p:nvGraphicFramePr>
        <p:xfrm>
          <a:off x="684213" y="2309824"/>
          <a:ext cx="7775576" cy="2736849"/>
        </p:xfrm>
        <a:graphic>
          <a:graphicData uri="http://schemas.openxmlformats.org/drawingml/2006/table">
            <a:tbl>
              <a:tblPr/>
              <a:tblGrid>
                <a:gridCol w="815954"/>
                <a:gridCol w="1071570"/>
                <a:gridCol w="928694"/>
                <a:gridCol w="714379"/>
                <a:gridCol w="857256"/>
                <a:gridCol w="1428760"/>
                <a:gridCol w="1143008"/>
                <a:gridCol w="815955"/>
              </a:tblGrid>
              <a:tr h="34519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주간 예산 비중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목표 </a:t>
                      </a:r>
                      <a:r>
                        <a:rPr lang="en-US" altLang="ko-KR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설정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목표 </a:t>
                      </a:r>
                      <a:r>
                        <a:rPr lang="en-US" altLang="ko-KR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CPA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달성 여부</a:t>
                      </a:r>
                      <a:endParaRPr lang="en-US" altLang="ko-KR" sz="900" b="0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 비중 상승 시</a:t>
                      </a:r>
                      <a:r>
                        <a:rPr lang="en-US" altLang="ko-KR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.,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목표 달성 가능성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개선 방향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차주 액션</a:t>
                      </a:r>
                      <a:r>
                        <a:rPr lang="en-US" altLang="ko-KR" sz="900" b="0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1665"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WEB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네이버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매주차별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설정</a:t>
                      </a:r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높음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증대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 </a:t>
                      </a:r>
                      <a:r>
                        <a:rPr lang="ko-KR" altLang="en-US" sz="1000" b="1" kern="1200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▲</a:t>
                      </a:r>
                      <a:endParaRPr lang="en-US" altLang="ko-KR" sz="1000" b="1" kern="1200" dirty="0" smtClean="0">
                        <a:solidFill>
                          <a:srgbClr val="FF000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다음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미달성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낮음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 비중 축소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</a:t>
                      </a:r>
                      <a:r>
                        <a:rPr lang="ko-KR" altLang="en-US" sz="1000" b="1" kern="1200" dirty="0" smtClean="0">
                          <a:solidFill>
                            <a:srgbClr val="0070C0"/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▼</a:t>
                      </a:r>
                      <a:endParaRPr lang="en-US" altLang="ko-KR" sz="1000" b="1" kern="1200" dirty="0" smtClean="0">
                        <a:solidFill>
                          <a:srgbClr val="0070C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err="1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구글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높음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전환 증대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 </a:t>
                      </a:r>
                      <a:r>
                        <a:rPr lang="ko-KR" altLang="en-US" sz="1000" b="1" kern="1200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▲</a:t>
                      </a:r>
                      <a:endParaRPr lang="en-US" altLang="ko-KR" sz="1000" b="1" kern="1200" dirty="0" smtClean="0">
                        <a:solidFill>
                          <a:srgbClr val="FF000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네오클릭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낮음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광고비중 유지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유지</a:t>
                      </a:r>
                      <a:endParaRPr lang="en-US" altLang="ko-KR" sz="1000" b="1" kern="1200" dirty="0" smtClean="0">
                        <a:solidFill>
                          <a:srgbClr val="FF000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Mobile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네이버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낮음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err="1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키워드별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효율 관리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</a:t>
                      </a:r>
                      <a:r>
                        <a:rPr lang="ko-KR" altLang="en-US" sz="1000" b="1" kern="1200" dirty="0" smtClean="0">
                          <a:solidFill>
                            <a:srgbClr val="0070C0"/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▼</a:t>
                      </a:r>
                      <a:endParaRPr lang="en-US" altLang="ko-KR" sz="1000" b="1" kern="1200" dirty="0" smtClean="0">
                        <a:solidFill>
                          <a:srgbClr val="0070C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다음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404040"/>
                          </a:solidFill>
                          <a:latin typeface="YouandiModern TextBold"/>
                        </a:rPr>
                        <a:t>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미달성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낮음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최저 광고비 운영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광고비중 유지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16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en-US" sz="8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구글</a:t>
                      </a:r>
                      <a:r>
                        <a:rPr lang="en-US" altLang="ko-KR" sz="1050" kern="1200" dirty="0" smtClean="0"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CPC</a:t>
                      </a:r>
                    </a:p>
                  </a:txBody>
                  <a:tcPr marL="8573" marR="8573" marT="85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latin typeface="YouandiModern TextBold"/>
                        </a:rPr>
                        <a:t>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0070C0"/>
                              </a:gs>
                              <a:gs pos="5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미달성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0070C0"/>
                            </a:gs>
                            <a:gs pos="50000">
                              <a:srgbClr val="0070C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높음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0">
                                <a:srgbClr val="C00000"/>
                              </a:gs>
                              <a:gs pos="50000">
                                <a:srgbClr val="C00000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광고비 비중 상승</a:t>
                      </a:r>
                      <a:endParaRPr lang="en-US" altLang="ko-KR" sz="1000" b="1" kern="1200" dirty="0" smtClean="0">
                        <a:gradFill>
                          <a:gsLst>
                            <a:gs pos="0">
                              <a:srgbClr val="C00000"/>
                            </a:gs>
                            <a:gs pos="50000">
                              <a:srgbClr val="C00000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광고비 </a:t>
                      </a:r>
                      <a:r>
                        <a:rPr lang="ko-KR" altLang="en-US" sz="1000" b="1" kern="1200" dirty="0" smtClean="0">
                          <a:solidFill>
                            <a:srgbClr val="FF0000"/>
                          </a:soli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▲</a:t>
                      </a:r>
                      <a:endParaRPr lang="en-US" altLang="ko-KR" sz="1000" b="1" kern="1200" dirty="0" smtClean="0">
                        <a:solidFill>
                          <a:srgbClr val="FF0000"/>
                        </a:soli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7875" y="2071678"/>
            <a:ext cx="73631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*</a:t>
            </a:r>
            <a:r>
              <a:rPr lang="ko-KR" altLang="en-US" sz="900" b="1" dirty="0" err="1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매체별</a:t>
            </a:r>
            <a:r>
              <a:rPr lang="ko-KR" altLang="en-US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</a:t>
            </a:r>
            <a:r>
              <a:rPr lang="en-US" altLang="ko-KR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CPA</a:t>
            </a:r>
            <a:r>
              <a:rPr lang="ko-KR" altLang="en-US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관리 및 비용 관리를 위한 예시 입니다</a:t>
            </a:r>
            <a:r>
              <a:rPr lang="en-US" altLang="ko-KR" sz="9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17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7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C:\Users\smart-lci\Desktop\현대카드_2017\현대카드 연장PT 제작물_수정\1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681" y="-109950"/>
            <a:ext cx="3025244" cy="867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94627" y="2947591"/>
            <a:ext cx="8769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 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확장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그리고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효율</a:t>
            </a:r>
            <a:r>
              <a:rPr lang="en-US" altLang="ko-KR" sz="4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5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mart-lci\Desktop\현대카드_2017\현대카드_이미지\visual_X3.jpg"/>
          <p:cNvPicPr>
            <a:picLocks noChangeAspect="1" noChangeArrowheads="1"/>
          </p:cNvPicPr>
          <p:nvPr/>
        </p:nvPicPr>
        <p:blipFill>
          <a:blip r:embed="rId2" cstate="print"/>
          <a:srcRect l="18096" r="35307" b="653"/>
          <a:stretch>
            <a:fillRect/>
          </a:stretch>
        </p:blipFill>
        <p:spPr bwMode="auto">
          <a:xfrm>
            <a:off x="-33" y="8443"/>
            <a:ext cx="9144033" cy="674213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#3. New Card </a:t>
            </a:r>
            <a:r>
              <a:rPr lang="ko-KR" altLang="en-US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전략</a:t>
            </a:r>
            <a:endParaRPr lang="en-US" altLang="ko-KR" sz="32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8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차트 23"/>
          <p:cNvGraphicFramePr/>
          <p:nvPr/>
        </p:nvGraphicFramePr>
        <p:xfrm>
          <a:off x="4572000" y="4918096"/>
          <a:ext cx="3887788" cy="143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858016" y="6091569"/>
            <a:ext cx="12218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70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운영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1789628"/>
            <a:ext cx="2771780" cy="173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16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년도 경쟁사의 신규카드 출시 사례를 분석하여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몇 가지 </a:t>
            </a:r>
            <a:r>
              <a:rPr lang="ko-KR" altLang="en-US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인사이트를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찾았습니다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5621" y="1785926"/>
            <a:ext cx="2668996" cy="17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" name="차트 24"/>
          <p:cNvGraphicFramePr/>
          <p:nvPr/>
        </p:nvGraphicFramePr>
        <p:xfrm>
          <a:off x="684213" y="4918096"/>
          <a:ext cx="3887787" cy="143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타원 30"/>
          <p:cNvSpPr/>
          <p:nvPr/>
        </p:nvSpPr>
        <p:spPr>
          <a:xfrm>
            <a:off x="6072198" y="5192745"/>
            <a:ext cx="430188" cy="442453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857224" y="5211795"/>
            <a:ext cx="430188" cy="442453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000496" y="5226083"/>
            <a:ext cx="430188" cy="442453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7858148" y="5871545"/>
            <a:ext cx="430188" cy="442453"/>
          </a:xfrm>
          <a:prstGeom prst="ellipse">
            <a:avLst/>
          </a:prstGeom>
          <a:noFill/>
          <a:ln w="12700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1517" y="4562493"/>
            <a:ext cx="2520280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출시 이후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월별 순위 현황</a:t>
            </a:r>
            <a:endParaRPr lang="en-US" altLang="ko-KR" sz="12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28728" y="3571876"/>
            <a:ext cx="2643206" cy="71438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16.04.11 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신용카드정보 첫 등장</a:t>
            </a:r>
            <a:endParaRPr lang="en-US" altLang="ko-KR" sz="11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출시 이후 </a:t>
            </a: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11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월 현재까지</a:t>
            </a:r>
            <a:endParaRPr lang="en-US" altLang="ko-KR" sz="11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1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ko-KR" altLang="en-US" sz="11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상순위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운영</a:t>
            </a: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유지</a:t>
            </a:r>
            <a:endParaRPr lang="en-US" altLang="ko-KR" sz="11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72066" y="3567114"/>
            <a:ext cx="2643206" cy="71438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16.07.27 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신용카드정보 첫 등장</a:t>
            </a:r>
            <a:endParaRPr lang="en-US" altLang="ko-KR" sz="11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출시 이후 </a:t>
            </a: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개월 </a:t>
            </a:r>
            <a:r>
              <a:rPr lang="ko-KR" altLang="en-US" sz="11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상순위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운영 후</a:t>
            </a: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,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현재 </a:t>
            </a:r>
            <a:r>
              <a:rPr lang="en-US" altLang="ko-KR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70</a:t>
            </a:r>
            <a:r>
              <a:rPr lang="ko-KR" altLang="en-US" sz="11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위권 밖 운영 중</a:t>
            </a:r>
            <a:endParaRPr lang="en-US" altLang="ko-KR" sz="11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71" y="5715715"/>
            <a:ext cx="12218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내 운영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64458" y="5715715"/>
            <a:ext cx="12218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내 운영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79023" y="5686441"/>
            <a:ext cx="12218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err="1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ln w="6350"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</a:rPr>
              <a:t> 내 운영</a:t>
            </a:r>
          </a:p>
        </p:txBody>
      </p:sp>
      <p:pic>
        <p:nvPicPr>
          <p:cNvPr id="7170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57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2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2198" y="2769536"/>
            <a:ext cx="2088232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198" y="4781568"/>
            <a:ext cx="208823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 cstate="print"/>
          <a:srcRect b="58889"/>
          <a:stretch>
            <a:fillRect/>
          </a:stretch>
        </p:blipFill>
        <p:spPr bwMode="auto">
          <a:xfrm>
            <a:off x="1412198" y="3696512"/>
            <a:ext cx="2074937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34"/>
          <p:cNvGrpSpPr/>
          <p:nvPr/>
        </p:nvGrpSpPr>
        <p:grpSpPr>
          <a:xfrm>
            <a:off x="5711773" y="3705640"/>
            <a:ext cx="2074937" cy="1080120"/>
            <a:chOff x="3505175" y="3140968"/>
            <a:chExt cx="2074937" cy="1080120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b="58889"/>
            <a:stretch>
              <a:fillRect/>
            </a:stretch>
          </p:blipFill>
          <p:spPr bwMode="auto">
            <a:xfrm>
              <a:off x="3505175" y="3140968"/>
              <a:ext cx="2074937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 r="25563"/>
            <a:stretch>
              <a:fillRect/>
            </a:stretch>
          </p:blipFill>
          <p:spPr bwMode="auto">
            <a:xfrm>
              <a:off x="3563887" y="3717032"/>
              <a:ext cx="1813496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TextBox 31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첫 번째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신상품 출시 때에는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SOV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위하여 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‘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지면점유율 강화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’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828253" y="3062174"/>
            <a:ext cx="14970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브랜드검색 운영</a:t>
            </a:r>
            <a:endParaRPr lang="en-US" altLang="ko-KR" sz="1400" b="1" dirty="0" smtClean="0">
              <a:gradFill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27221" y="4026477"/>
            <a:ext cx="1530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운영</a:t>
            </a:r>
            <a:endParaRPr lang="en-US" altLang="ko-KR" sz="1400" b="1" dirty="0" smtClean="0">
              <a:gradFill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27221" y="5151159"/>
            <a:ext cx="1673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1400" b="1" dirty="0" err="1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더블리스팅</a:t>
            </a:r>
            <a:r>
              <a:rPr lang="ko-KR" altLang="en-US" sz="1400" b="1" dirty="0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운영</a:t>
            </a:r>
            <a:endParaRPr lang="en-US" altLang="ko-KR" sz="1400" b="1" dirty="0" smtClean="0">
              <a:gradFill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68963" y="4065110"/>
            <a:ext cx="1530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운영</a:t>
            </a:r>
            <a:endParaRPr lang="en-US" altLang="ko-KR" sz="1400" b="1" dirty="0" smtClean="0">
              <a:gradFill>
                <a:gsLst>
                  <a:gs pos="0">
                    <a:schemeClr val="tx2">
                      <a:lumMod val="75000"/>
                    </a:schemeClr>
                  </a:gs>
                  <a:gs pos="5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11298" y="2997354"/>
            <a:ext cx="14970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브랜드검색 </a:t>
            </a:r>
            <a:r>
              <a:rPr lang="ko-KR" altLang="en-US" sz="1400" b="1" dirty="0" err="1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미운영</a:t>
            </a:r>
            <a:endParaRPr lang="en-US" altLang="ko-KR" sz="1400" b="1" dirty="0" smtClean="0">
              <a:gradFill>
                <a:gsLst>
                  <a:gs pos="0">
                    <a:srgbClr val="C00000"/>
                  </a:gs>
                  <a:gs pos="50000">
                    <a:srgbClr val="C00000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68897" y="5248287"/>
            <a:ext cx="2101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1400" b="1" dirty="0" err="1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미운영</a:t>
            </a:r>
            <a:endParaRPr lang="en-US" altLang="ko-KR" sz="1400" b="1" dirty="0" smtClean="0">
              <a:gradFill>
                <a:gsLst>
                  <a:gs pos="0">
                    <a:srgbClr val="C00000"/>
                  </a:gs>
                  <a:gs pos="50000">
                    <a:srgbClr val="C00000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06833" y="3618530"/>
            <a:ext cx="1530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VS</a:t>
            </a:r>
          </a:p>
        </p:txBody>
      </p:sp>
      <p:pic>
        <p:nvPicPr>
          <p:cNvPr id="5122" name="Picture 2" descr="C:\Users\smart-lci\Desktop\Red 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8" y="2928934"/>
            <a:ext cx="419092" cy="419092"/>
          </a:xfrm>
          <a:prstGeom prst="rect">
            <a:avLst/>
          </a:prstGeom>
          <a:noFill/>
        </p:spPr>
      </p:pic>
      <p:pic>
        <p:nvPicPr>
          <p:cNvPr id="29" name="Picture 2" descr="C:\Users\smart-lci\Desktop\Red 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8" y="5153048"/>
            <a:ext cx="419092" cy="419092"/>
          </a:xfrm>
          <a:prstGeom prst="rect">
            <a:avLst/>
          </a:prstGeom>
          <a:noFill/>
        </p:spPr>
      </p:pic>
      <p:pic>
        <p:nvPicPr>
          <p:cNvPr id="5123" name="Picture 3" descr="C:\Users\smart-lci\Desktop\336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-25000"/>
          </a:blip>
          <a:srcRect/>
          <a:stretch>
            <a:fillRect/>
          </a:stretch>
        </p:blipFill>
        <p:spPr bwMode="auto">
          <a:xfrm>
            <a:off x="1285852" y="2643182"/>
            <a:ext cx="1000132" cy="1000131"/>
          </a:xfrm>
          <a:prstGeom prst="rect">
            <a:avLst/>
          </a:prstGeom>
          <a:noFill/>
        </p:spPr>
      </p:pic>
      <p:pic>
        <p:nvPicPr>
          <p:cNvPr id="31" name="Picture 3" descr="C:\Users\smart-lci\Desktop\336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-25000"/>
          </a:blip>
          <a:srcRect/>
          <a:stretch>
            <a:fillRect/>
          </a:stretch>
        </p:blipFill>
        <p:spPr bwMode="auto">
          <a:xfrm>
            <a:off x="1285852" y="3571876"/>
            <a:ext cx="1000132" cy="1000131"/>
          </a:xfrm>
          <a:prstGeom prst="rect">
            <a:avLst/>
          </a:prstGeom>
          <a:noFill/>
        </p:spPr>
      </p:pic>
      <p:pic>
        <p:nvPicPr>
          <p:cNvPr id="34" name="Picture 3" descr="C:\Users\smart-lci\Desktop\336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-25000"/>
          </a:blip>
          <a:srcRect/>
          <a:stretch>
            <a:fillRect/>
          </a:stretch>
        </p:blipFill>
        <p:spPr bwMode="auto">
          <a:xfrm>
            <a:off x="1285852" y="4662496"/>
            <a:ext cx="1000132" cy="1000131"/>
          </a:xfrm>
          <a:prstGeom prst="rect">
            <a:avLst/>
          </a:prstGeom>
          <a:noFill/>
        </p:spPr>
      </p:pic>
      <p:pic>
        <p:nvPicPr>
          <p:cNvPr id="40" name="Picture 3" descr="C:\Users\smart-lci\Desktop\336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-25000"/>
          </a:blip>
          <a:srcRect/>
          <a:stretch>
            <a:fillRect/>
          </a:stretch>
        </p:blipFill>
        <p:spPr bwMode="auto">
          <a:xfrm>
            <a:off x="5500694" y="3590926"/>
            <a:ext cx="1000132" cy="1000131"/>
          </a:xfrm>
          <a:prstGeom prst="rect">
            <a:avLst/>
          </a:prstGeom>
          <a:noFill/>
        </p:spPr>
      </p:pic>
      <p:pic>
        <p:nvPicPr>
          <p:cNvPr id="41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1295563" y="2000240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CASE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38630" y="2004612"/>
            <a:ext cx="269095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씨티카드</a:t>
            </a: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CASE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3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943610" y="1989981"/>
          <a:ext cx="2459028" cy="4175869"/>
        </p:xfrm>
        <a:graphic>
          <a:graphicData uri="http://schemas.openxmlformats.org/drawingml/2006/table">
            <a:tbl>
              <a:tblPr/>
              <a:tblGrid>
                <a:gridCol w="2459028"/>
              </a:tblGrid>
              <a:tr h="585097">
                <a:tc>
                  <a:txBody>
                    <a:bodyPr/>
                    <a:lstStyle/>
                    <a:p>
                      <a:pPr marL="0" marR="0" lvl="2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3. </a:t>
                      </a:r>
                      <a:r>
                        <a:rPr lang="ko-KR" altLang="en-US" sz="12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신용카드정보운영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일반키워드 제외 브랜드 키워드 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순위 상향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선검수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요청을 통한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신규카드키워드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단독형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신속 진행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카드 이름 앞에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“NEW”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설정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EX)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뉴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SK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드라이빙패스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롯데카드</a:t>
                      </a:r>
                      <a:endParaRPr lang="ko-KR" altLang="en-US" sz="110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물론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상품특성 및 상품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품질지수를 고려하여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전략적인 대응이 필요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84212" y="1989981"/>
          <a:ext cx="2459028" cy="4175869"/>
        </p:xfrm>
        <a:graphic>
          <a:graphicData uri="http://schemas.openxmlformats.org/drawingml/2006/table">
            <a:tbl>
              <a:tblPr/>
              <a:tblGrid>
                <a:gridCol w="2459028"/>
              </a:tblGrid>
              <a:tr h="585097">
                <a:tc>
                  <a:txBody>
                    <a:bodyPr/>
                    <a:lstStyle/>
                    <a:p>
                      <a:pPr marL="0" marR="0" lvl="2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브랜드검색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즉각적인 반응이 오는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최상단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신규카드전용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T&amp;D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소구</a:t>
                      </a:r>
                      <a:endParaRPr lang="ko-KR" altLang="en-US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브랜드검색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메인이미지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신규카드 이미지로 변경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신규카드관련 키워드로 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브검키워드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교체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3327418" y="1989981"/>
          <a:ext cx="2459028" cy="4175869"/>
        </p:xfrm>
        <a:graphic>
          <a:graphicData uri="http://schemas.openxmlformats.org/drawingml/2006/table">
            <a:tbl>
              <a:tblPr/>
              <a:tblGrid>
                <a:gridCol w="2459028"/>
              </a:tblGrid>
              <a:tr h="585097">
                <a:tc>
                  <a:txBody>
                    <a:bodyPr/>
                    <a:lstStyle/>
                    <a:p>
                      <a:pPr marL="0" marR="0" lvl="2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2. SA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운영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더블리스팅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신규 카드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1TIER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운영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기존 카드 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2TIER 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운영</a:t>
                      </a: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구글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콜아웃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및 사이트 링크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신규 카드 발급소재로 변경</a:t>
                      </a:r>
                      <a:endParaRPr lang="ko-KR" altLang="en-US" sz="110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6924">
                <a:tc>
                  <a:txBody>
                    <a:bodyPr/>
                    <a:lstStyle/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네이버 </a:t>
                      </a: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컨텐츠</a:t>
                      </a:r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네트워크 </a:t>
                      </a:r>
                      <a:endParaRPr lang="en-US" altLang="ko-KR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  <a:p>
                      <a:pPr marL="0" lvl="2" algn="ctr" defTabSz="914400" rtl="0" eaLnBrk="1" fontAlgn="base" latin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10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블로그영역</a:t>
                      </a:r>
                      <a:r>
                        <a:rPr lang="en-US" altLang="ko-KR" sz="11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 LIVE</a:t>
                      </a:r>
                      <a:endParaRPr lang="ko-KR" altLang="en-US" sz="11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6773" marR="6773" marT="6773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872172" y="1911979"/>
            <a:ext cx="2586787" cy="4320000"/>
          </a:xfrm>
          <a:prstGeom prst="rect">
            <a:avLst/>
          </a:prstGeom>
          <a:noFill/>
          <a:ln>
            <a:solidFill>
              <a:srgbClr val="D80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10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785786" y="2664348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8596" y="2879314"/>
            <a:ext cx="3000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</a:p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1,000</a:t>
            </a: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6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9018" y="3828525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8121" y="3883887"/>
            <a:ext cx="3000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공격적인</a:t>
            </a:r>
            <a:endParaRPr lang="en-US" altLang="ko-KR" sz="24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운영</a:t>
            </a:r>
            <a:endParaRPr lang="en-US" altLang="ko-KR" sz="24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4348" y="5038736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64711" y="2681282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79726" y="2879314"/>
            <a:ext cx="3000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</a:p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70</a:t>
            </a: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6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28992" y="3895728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1802" y="3883887"/>
            <a:ext cx="3000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공격적인</a:t>
            </a:r>
            <a:endParaRPr lang="en-US" altLang="ko-KR" sz="24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운영</a:t>
            </a:r>
            <a:endParaRPr lang="en-US" altLang="ko-KR" sz="24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4711" y="5072074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72198" y="2643182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734058" y="2740814"/>
            <a:ext cx="30003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</a:p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38,000</a:t>
            </a: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 이상</a:t>
            </a:r>
            <a:endParaRPr lang="en-US" altLang="ko-KR" sz="16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품질지수 영향</a:t>
            </a:r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029310" y="3857628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43570" y="3929066"/>
            <a:ext cx="3000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00FF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전략적 운영</a:t>
            </a:r>
            <a:endParaRPr lang="en-US" altLang="ko-KR" sz="2400" b="1" dirty="0" smtClean="0">
              <a:solidFill>
                <a:srgbClr val="0000FF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75900" y="5064644"/>
            <a:ext cx="2214578" cy="10334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uandiModern TextBold" pitchFamily="18" charset="-127"/>
              <a:ea typeface="YouandiModern Text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4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50" y="771507"/>
            <a:ext cx="8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실제로 삼성카드는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893655268"/>
              </p:ext>
            </p:extLst>
          </p:nvPr>
        </p:nvGraphicFramePr>
        <p:xfrm>
          <a:off x="1606742" y="2071678"/>
          <a:ext cx="6133610" cy="388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타원 20"/>
          <p:cNvSpPr/>
          <p:nvPr/>
        </p:nvSpPr>
        <p:spPr>
          <a:xfrm>
            <a:off x="4209200" y="3071810"/>
            <a:ext cx="571504" cy="571504"/>
          </a:xfrm>
          <a:prstGeom prst="ellipse">
            <a:avLst/>
          </a:prstGeom>
          <a:solidFill>
            <a:schemeClr val="accent2">
              <a:lumMod val="20000"/>
              <a:lumOff val="80000"/>
              <a:alpha val="42000"/>
            </a:schemeClr>
          </a:solidFill>
          <a:ln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207196" y="27089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</a:t>
            </a:r>
            <a:r>
              <a:rPr lang="en-US" altLang="ko-KR" sz="1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400" b="1" dirty="0" err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TapTap</a:t>
            </a:r>
            <a:r>
              <a:rPr lang="en-US" altLang="ko-KR" sz="14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O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614996" y="4716433"/>
            <a:ext cx="3901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ZERO</a:t>
            </a:r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: </a:t>
            </a:r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</a:t>
            </a:r>
            <a:r>
              <a:rPr lang="ko-KR" altLang="en-US" sz="1600" b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16,000</a:t>
            </a:r>
            <a:r>
              <a:rPr lang="ko-KR" altLang="en-US" sz="1600" b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</a:t>
            </a:r>
            <a:endParaRPr lang="en-US" altLang="ko-KR" sz="16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TapTap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O : </a:t>
            </a:r>
            <a:r>
              <a:rPr lang="en-US" altLang="ko-KR" sz="16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50,000</a:t>
            </a:r>
            <a:r>
              <a:rPr lang="ko-KR" altLang="en-US" sz="1600" b="1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 이상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예상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8423" y="167009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 </a:t>
            </a:r>
            <a:r>
              <a:rPr lang="en-US" altLang="ko-KR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TapTap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O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사례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3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51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618296" y="2202767"/>
            <a:ext cx="2166766" cy="280795"/>
          </a:xfrm>
          <a:prstGeom prst="rect">
            <a:avLst/>
          </a:prstGeom>
          <a:solidFill>
            <a:srgbClr val="F2F2F2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 r="58333"/>
          <a:stretch>
            <a:fillRect/>
          </a:stretch>
        </p:blipFill>
        <p:spPr bwMode="auto">
          <a:xfrm>
            <a:off x="1621599" y="2483177"/>
            <a:ext cx="497676" cy="374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lum bright="-6000"/>
          </a:blip>
          <a:srcRect r="59354"/>
          <a:stretch>
            <a:fillRect/>
          </a:stretch>
        </p:blipFill>
        <p:spPr bwMode="auto">
          <a:xfrm>
            <a:off x="2069507" y="2483177"/>
            <a:ext cx="447908" cy="374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 cstate="print">
            <a:lum bright="-6000"/>
          </a:blip>
          <a:srcRect/>
          <a:stretch>
            <a:fillRect/>
          </a:stretch>
        </p:blipFill>
        <p:spPr bwMode="auto">
          <a:xfrm>
            <a:off x="2517415" y="2501252"/>
            <a:ext cx="414219" cy="370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6" cstate="print">
            <a:lum bright="-6000"/>
          </a:blip>
          <a:srcRect/>
          <a:stretch>
            <a:fillRect/>
          </a:stretch>
        </p:blipFill>
        <p:spPr bwMode="auto">
          <a:xfrm>
            <a:off x="2944326" y="2483178"/>
            <a:ext cx="409474" cy="371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7" cstate="print">
            <a:lum bright="-6000"/>
          </a:blip>
          <a:srcRect/>
          <a:stretch>
            <a:fillRect/>
          </a:stretch>
        </p:blipFill>
        <p:spPr bwMode="auto">
          <a:xfrm>
            <a:off x="3366782" y="2468718"/>
            <a:ext cx="415831" cy="374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590654" y="2483177"/>
            <a:ext cx="2214082" cy="140978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4963" y="4380961"/>
            <a:ext cx="2214082" cy="18977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59089" y="3892960"/>
            <a:ext cx="1645647" cy="48800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97509" y="3898676"/>
            <a:ext cx="555826" cy="532661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380881" y="2468718"/>
            <a:ext cx="2114117" cy="3783760"/>
            <a:chOff x="5429256" y="2357430"/>
            <a:chExt cx="1883652" cy="337128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29256" y="2357430"/>
              <a:ext cx="337920" cy="337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7669" y="2357430"/>
              <a:ext cx="335281" cy="3368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03443" y="2357430"/>
              <a:ext cx="340559" cy="3368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594495" y="2357430"/>
              <a:ext cx="332640" cy="337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977627" y="2357430"/>
              <a:ext cx="335281" cy="3368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9" name="직사각형 58"/>
          <p:cNvSpPr/>
          <p:nvPr/>
        </p:nvSpPr>
        <p:spPr>
          <a:xfrm>
            <a:off x="5357818" y="2440144"/>
            <a:ext cx="214314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286380" y="2825909"/>
            <a:ext cx="178595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81683" y="3209451"/>
            <a:ext cx="178595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391156" y="3597440"/>
            <a:ext cx="214314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805496" y="3964155"/>
            <a:ext cx="178595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10259" y="5476401"/>
            <a:ext cx="178595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353056" y="5073825"/>
            <a:ext cx="214314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329243" y="4740447"/>
            <a:ext cx="178595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57818" y="5869152"/>
            <a:ext cx="1285884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24718" y="5884388"/>
            <a:ext cx="37624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67343" y="4368970"/>
            <a:ext cx="376240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262699" y="4326107"/>
            <a:ext cx="785818" cy="3451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064629" y="2747979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32474" y="3129509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342155" y="3892127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631965" y="5810955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332474" y="5434880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7950" y="541724"/>
            <a:ext cx="892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검색광고도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sz="20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적극적으로 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운영했습니다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74" name="오른쪽 화살표 73"/>
          <p:cNvSpPr/>
          <p:nvPr/>
        </p:nvSpPr>
        <p:spPr>
          <a:xfrm>
            <a:off x="4283968" y="3468852"/>
            <a:ext cx="576064" cy="8640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327488" y="4764425"/>
            <a:ext cx="710776" cy="77884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800" b="1" dirty="0" smtClean="0">
                <a:gradFill>
                  <a:gsLst>
                    <a:gs pos="100000">
                      <a:srgbClr val="D80546"/>
                    </a:gs>
                    <a:gs pos="100000">
                      <a:srgbClr val="D80546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048209" y="4755869"/>
            <a:ext cx="756040" cy="78581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800" b="1" dirty="0" smtClean="0">
                <a:gradFill>
                  <a:gsLst>
                    <a:gs pos="100000">
                      <a:srgbClr val="D80546"/>
                    </a:gs>
                    <a:gs pos="100000">
                      <a:srgbClr val="D80546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8</a:t>
            </a:r>
          </a:p>
        </p:txBody>
      </p:sp>
      <p:sp>
        <p:nvSpPr>
          <p:cNvPr id="49" name="타원 48"/>
          <p:cNvSpPr/>
          <p:nvPr/>
        </p:nvSpPr>
        <p:spPr>
          <a:xfrm>
            <a:off x="7077037" y="4664867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064629" y="4312823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59683" y="4280610"/>
            <a:ext cx="481071" cy="481512"/>
          </a:xfrm>
          <a:prstGeom prst="ellipse">
            <a:avLst/>
          </a:prstGeom>
          <a:noFill/>
          <a:ln w="15875"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15403" y="6116010"/>
            <a:ext cx="2223513" cy="25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(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2016</a:t>
            </a:r>
            <a:r>
              <a:rPr lang="ko-KR" altLang="en-US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년 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11</a:t>
            </a:r>
            <a:r>
              <a:rPr lang="ko-KR" altLang="en-US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월 기준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28717" y="6114908"/>
            <a:ext cx="2223513" cy="25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(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2015</a:t>
            </a:r>
            <a:r>
              <a:rPr lang="ko-KR" altLang="en-US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년 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11</a:t>
            </a:r>
            <a:r>
              <a:rPr lang="ko-KR" altLang="en-US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월 기준</a:t>
            </a:r>
            <a:r>
              <a:rPr lang="en-US" altLang="ko-KR" sz="100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76955" y="169357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 </a:t>
            </a:r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Top50 </a:t>
            </a:r>
            <a:r>
              <a:rPr lang="ko-KR" altLang="en-US" sz="12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카드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52278" y="2200723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12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2015</a:t>
            </a:r>
            <a:r>
              <a:rPr lang="ko-KR" altLang="en-US" sz="1200" b="1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</a:t>
            </a:r>
            <a:endParaRPr lang="ko-KR" altLang="en-US" sz="1200" b="1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84743" y="2194450"/>
            <a:ext cx="2113337" cy="280795"/>
          </a:xfrm>
          <a:prstGeom prst="rect">
            <a:avLst/>
          </a:prstGeom>
          <a:solidFill>
            <a:srgbClr val="F2F2F2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91544" y="2204761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12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2016</a:t>
            </a:r>
            <a:r>
              <a:rPr lang="ko-KR" altLang="en-US" sz="1200" b="1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</a:t>
            </a:r>
            <a:endParaRPr lang="ko-KR" altLang="en-US" sz="1200" b="1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25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두 번째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신용카드정보는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단계별로 순위 전략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브랜드키워드 → 일반키워드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2548" y="1674465"/>
            <a:ext cx="2690956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신규카드 운영 </a:t>
            </a:r>
            <a:r>
              <a:rPr lang="ko-KR" altLang="en-US" sz="1200" b="1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스케쥴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제안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3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print"/>
          <a:srcRect b="5612"/>
          <a:stretch>
            <a:fillRect/>
          </a:stretch>
        </p:blipFill>
        <p:spPr bwMode="auto">
          <a:xfrm>
            <a:off x="5140188" y="3539623"/>
            <a:ext cx="2503646" cy="280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/>
          <a:srcRect b="5552"/>
          <a:stretch>
            <a:fillRect/>
          </a:stretch>
        </p:blipFill>
        <p:spPr bwMode="auto">
          <a:xfrm>
            <a:off x="1500166" y="3538283"/>
            <a:ext cx="2503259" cy="280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683568" y="2649753"/>
            <a:ext cx="1763688" cy="53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용카드정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보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/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1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</a:t>
            </a:r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  <a:r>
              <a:rPr lang="ko-KR" altLang="en-US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 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비딩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시작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83768" y="2649753"/>
            <a:ext cx="1763688" cy="53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신용카드정보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ZERO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제외 타 카드 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비딩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다운</a:t>
            </a:r>
            <a:endParaRPr lang="en-US" altLang="ko-KR" sz="1000" b="1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283968" y="2649753"/>
            <a:ext cx="1763688" cy="53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용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카드정보</a:t>
            </a:r>
            <a:r>
              <a:rPr lang="ko-KR" altLang="en-US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1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</a:t>
            </a:r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  <a:r>
              <a:rPr lang="ko-KR" altLang="en-US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en-US" altLang="ko-KR" sz="1000" b="1" dirty="0" smtClean="0">
              <a:solidFill>
                <a:schemeClr val="tx1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 font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 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비딩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시작</a:t>
            </a:r>
            <a:endParaRPr lang="en-US" altLang="ko-KR" sz="1000" b="1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00192" y="2649753"/>
            <a:ext cx="1763688" cy="534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용카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드정보</a:t>
            </a:r>
            <a:r>
              <a:rPr lang="ko-KR" altLang="en-US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“</a:t>
            </a:r>
            <a:r>
              <a:rPr lang="ko-KR" altLang="en-US" sz="11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</a:t>
            </a:r>
            <a:r>
              <a:rPr lang="en-US" altLang="ko-KR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”</a:t>
            </a:r>
            <a:r>
              <a:rPr lang="ko-KR" altLang="en-US" sz="1000" b="1" dirty="0" smtClean="0">
                <a:solidFill>
                  <a:schemeClr val="tx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endParaRPr lang="en-US" altLang="ko-KR" sz="1000" b="1" dirty="0" smtClean="0">
              <a:solidFill>
                <a:schemeClr val="tx1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 font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페이지 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(1~10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) 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진입</a:t>
            </a:r>
            <a:endParaRPr lang="en-US" altLang="ko-KR" sz="1000" b="1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6" name="TextBox 24"/>
          <p:cNvSpPr txBox="1">
            <a:spLocks noChangeArrowheads="1"/>
          </p:cNvSpPr>
          <p:nvPr/>
        </p:nvSpPr>
        <p:spPr bwMode="auto">
          <a:xfrm>
            <a:off x="684213" y="2390691"/>
            <a:ext cx="643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D-DAY</a:t>
            </a:r>
            <a:endParaRPr lang="ko-KR" altLang="en-US" sz="10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TextBox 26"/>
          <p:cNvSpPr txBox="1">
            <a:spLocks noChangeArrowheads="1"/>
          </p:cNvSpPr>
          <p:nvPr/>
        </p:nvSpPr>
        <p:spPr bwMode="auto">
          <a:xfrm>
            <a:off x="2488543" y="2390691"/>
            <a:ext cx="643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D+2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일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4288743" y="2390691"/>
            <a:ext cx="643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D+5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일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9" name="TextBox 29"/>
          <p:cNvSpPr txBox="1">
            <a:spLocks noChangeArrowheads="1"/>
          </p:cNvSpPr>
          <p:nvPr/>
        </p:nvSpPr>
        <p:spPr bwMode="auto">
          <a:xfrm>
            <a:off x="6304968" y="2390691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D+7</a:t>
            </a:r>
            <a:r>
              <a:rPr lang="ko-KR" altLang="en-US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</a:t>
            </a:r>
            <a:endParaRPr lang="ko-KR" altLang="en-US" sz="10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72174" y="5738249"/>
            <a:ext cx="2448272" cy="55774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b="1" dirty="0" smtClean="0">
                <a:solidFill>
                  <a:schemeClr val="bg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   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1" name="TextBox 26"/>
          <p:cNvSpPr txBox="1">
            <a:spLocks noChangeArrowheads="1"/>
          </p:cNvSpPr>
          <p:nvPr/>
        </p:nvSpPr>
        <p:spPr bwMode="auto">
          <a:xfrm>
            <a:off x="1716190" y="5808131"/>
            <a:ext cx="2088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브랜드 카테고리 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운영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165306" y="5738249"/>
            <a:ext cx="2448272" cy="557745"/>
          </a:xfrm>
          <a:prstGeom prst="rect">
            <a:avLst/>
          </a:prstGeom>
          <a:solidFill>
            <a:schemeClr val="accent2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b="1" dirty="0" smtClean="0">
                <a:solidFill>
                  <a:schemeClr val="bg1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   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53" name="TextBox 26"/>
          <p:cNvSpPr txBox="1">
            <a:spLocks noChangeArrowheads="1"/>
          </p:cNvSpPr>
          <p:nvPr/>
        </p:nvSpPr>
        <p:spPr bwMode="auto">
          <a:xfrm>
            <a:off x="5283684" y="5808131"/>
            <a:ext cx="2088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일반 카테고리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5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순위권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운영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4283968" y="4488954"/>
            <a:ext cx="576064" cy="8640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97761" y="3349863"/>
            <a:ext cx="2519837" cy="2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29482" y="3341317"/>
            <a:ext cx="251045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39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New Card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50" y="771507"/>
            <a:ext cx="892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세 번째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출시 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T&amp;D Set 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준비</a:t>
            </a:r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en-US" altLang="ko-KR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</a:t>
            </a:r>
            <a:r>
              <a:rPr lang="ko-KR" altLang="en-US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를 통해 최적의 문구 도출</a:t>
            </a:r>
            <a:endParaRPr lang="en-US" altLang="ko-KR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6200000" flipV="1">
            <a:off x="6430809" y="3847724"/>
            <a:ext cx="2616648" cy="1199"/>
          </a:xfrm>
          <a:prstGeom prst="line">
            <a:avLst/>
          </a:prstGeom>
          <a:ln w="25400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 flipH="1" flipV="1">
            <a:off x="4778453" y="3862029"/>
            <a:ext cx="2614175" cy="3985"/>
          </a:xfrm>
          <a:prstGeom prst="line">
            <a:avLst/>
          </a:prstGeom>
          <a:ln w="25400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 flipH="1" flipV="1">
            <a:off x="3275794" y="3860987"/>
            <a:ext cx="2591793" cy="620"/>
          </a:xfrm>
          <a:prstGeom prst="line">
            <a:avLst/>
          </a:prstGeom>
          <a:ln w="25400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570097" y="3848078"/>
            <a:ext cx="2599715" cy="17426"/>
          </a:xfrm>
          <a:prstGeom prst="line">
            <a:avLst/>
          </a:prstGeom>
          <a:ln w="25400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52435" y="2249485"/>
            <a:ext cx="7791400" cy="82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43608" y="2271992"/>
            <a:ext cx="643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D-7</a:t>
            </a:r>
            <a:r>
              <a:rPr lang="ko-KR" altLang="en-US" sz="1000" b="1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</a:t>
            </a:r>
            <a:endParaRPr lang="ko-KR" altLang="en-US" sz="1000" b="1" dirty="0">
              <a:gradFill>
                <a:gsLst>
                  <a:gs pos="0">
                    <a:srgbClr val="C00000"/>
                  </a:gs>
                  <a:gs pos="50000">
                    <a:srgbClr val="C00000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16736" y="2271992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0">
                      <a:srgbClr val="C00000"/>
                    </a:gs>
                    <a:gs pos="50000">
                      <a:srgbClr val="C00000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D-DAY</a:t>
            </a:r>
            <a:endParaRPr lang="ko-KR" altLang="en-US" sz="1000" b="1" dirty="0">
              <a:gradFill>
                <a:gsLst>
                  <a:gs pos="0">
                    <a:srgbClr val="C00000"/>
                  </a:gs>
                  <a:gs pos="50000">
                    <a:srgbClr val="C00000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656896" y="2271992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D+15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</a:t>
            </a:r>
            <a:endParaRPr lang="ko-KR" altLang="en-US" sz="9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385088" y="2271992"/>
            <a:ext cx="6432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D+30</a:t>
            </a:r>
            <a:r>
              <a:rPr lang="ko-KR" altLang="en-US" sz="9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</a:t>
            </a:r>
          </a:p>
        </p:txBody>
      </p:sp>
      <p:cxnSp>
        <p:nvCxnSpPr>
          <p:cNvPr id="26" name="직선 연결선 25"/>
          <p:cNvCxnSpPr/>
          <p:nvPr/>
        </p:nvCxnSpPr>
        <p:spPr>
          <a:xfrm rot="5400000" flipH="1" flipV="1">
            <a:off x="34519" y="3853435"/>
            <a:ext cx="2599715" cy="6713"/>
          </a:xfrm>
          <a:prstGeom prst="line">
            <a:avLst/>
          </a:prstGeom>
          <a:ln w="25400">
            <a:solidFill>
              <a:srgbClr val="D8054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3568" y="5330079"/>
            <a:ext cx="1357322" cy="97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endParaRPr lang="en-US" altLang="ko-KR" sz="1200" b="1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ctr" font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D-7</a:t>
            </a:r>
          </a:p>
          <a:p>
            <a:pPr algn="ctr" fontAlgn="ctr">
              <a:spcBef>
                <a:spcPct val="20000"/>
              </a:spcBef>
              <a:defRPr/>
            </a:pP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여신협회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심의필문안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>
              <a:spcBef>
                <a:spcPct val="20000"/>
              </a:spcBef>
              <a:defRPr/>
            </a:pP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사전등록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(A,B,C,D)</a:t>
            </a:r>
          </a:p>
          <a:p>
            <a:pPr algn="ctr" fontAlgn="ctr">
              <a:spcBef>
                <a:spcPct val="20000"/>
              </a:spcBef>
              <a:defRPr/>
            </a:pP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78574" y="5330080"/>
            <a:ext cx="1357322" cy="97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D-2</a:t>
            </a:r>
          </a:p>
          <a:p>
            <a:pPr algn="ctr" fontAlgn="ctr">
              <a:spcBef>
                <a:spcPct val="20000"/>
              </a:spcBef>
              <a:defRPr/>
            </a:pP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사전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>
              <a:spcBef>
                <a:spcPct val="20000"/>
              </a:spcBef>
              <a:defRPr/>
            </a:pP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신용카드정보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 fontAlgn="ctr">
              <a:spcBef>
                <a:spcPct val="20000"/>
              </a:spcBef>
              <a:defRPr/>
            </a:pP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임시저장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62750" y="5316165"/>
            <a:ext cx="1357322" cy="978645"/>
          </a:xfrm>
          <a:prstGeom prst="rect">
            <a:avLst/>
          </a:prstGeom>
          <a:solidFill>
            <a:schemeClr val="accent2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1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차 </a:t>
            </a:r>
            <a:r>
              <a:rPr lang="en-US" altLang="ko-KR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/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2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차 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TEST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altLang="ko-KR" sz="12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</a:p>
          <a:p>
            <a:pPr algn="ctr" font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AB-&gt;E1~E5</a:t>
            </a:r>
          </a:p>
          <a:p>
            <a:pPr algn="ctr" font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CD-&gt;E1~E5</a:t>
            </a:r>
            <a:endParaRPr lang="ko-KR" altLang="en-US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46926" y="5330080"/>
            <a:ext cx="1357322" cy="978645"/>
          </a:xfrm>
          <a:prstGeom prst="rect">
            <a:avLst/>
          </a:prstGeom>
          <a:solidFill>
            <a:schemeClr val="accent2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3</a:t>
            </a: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차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/4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차 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TEST</a:t>
            </a:r>
          </a:p>
          <a:p>
            <a:pPr algn="ctr">
              <a:spcBef>
                <a:spcPct val="20000"/>
              </a:spcBef>
              <a:defRPr/>
            </a:pPr>
            <a:endParaRPr lang="en-US" altLang="ko-KR" sz="1200" b="1" spc="-100" dirty="0" smtClean="0">
              <a:solidFill>
                <a:schemeClr val="tx1">
                  <a:lumMod val="50000"/>
                  <a:lumOff val="50000"/>
                </a:schemeClr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CD-</a:t>
            </a:r>
            <a:r>
              <a:rPr lang="en-US" altLang="ko-KR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&gt;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E1~E5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CD-&gt;</a:t>
            </a:r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E5~E1</a:t>
            </a:r>
            <a:endParaRPr lang="ko-KR" altLang="en-US" sz="10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102466" y="5300663"/>
            <a:ext cx="1357322" cy="978645"/>
          </a:xfrm>
          <a:prstGeom prst="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T&amp;D 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결정 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>
              <a:spcBef>
                <a:spcPct val="20000"/>
              </a:spcBef>
              <a:defRPr/>
            </a:pPr>
            <a:r>
              <a:rPr lang="ko-KR" altLang="en-US" sz="10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발급수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 上</a:t>
            </a:r>
            <a:endParaRPr lang="en-US" altLang="ko-KR" sz="10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CTR  </a:t>
            </a:r>
            <a:r>
              <a:rPr lang="ko-KR" altLang="en-US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高 </a:t>
            </a:r>
            <a:endParaRPr lang="en-US" altLang="ko-KR" sz="1000" b="1" dirty="0" smtClean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CD-E5-1-2-3-4</a:t>
            </a:r>
          </a:p>
        </p:txBody>
      </p:sp>
      <p:grpSp>
        <p:nvGrpSpPr>
          <p:cNvPr id="2" name="그룹 38"/>
          <p:cNvGrpSpPr/>
          <p:nvPr/>
        </p:nvGrpSpPr>
        <p:grpSpPr>
          <a:xfrm>
            <a:off x="1413842" y="2768958"/>
            <a:ext cx="6686550" cy="2160240"/>
            <a:chOff x="1413842" y="2454756"/>
            <a:chExt cx="6686550" cy="216024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13842" y="2454756"/>
              <a:ext cx="6686550" cy="2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3645445" y="4254956"/>
              <a:ext cx="756319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E1 : </a:t>
              </a:r>
              <a:r>
                <a:rPr lang="ko-KR" altLang="en-US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혜택</a:t>
              </a: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1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01829" y="4254956"/>
              <a:ext cx="756319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E5 : </a:t>
              </a:r>
              <a:r>
                <a:rPr lang="ko-KR" altLang="en-US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혜택</a:t>
              </a: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5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37733" y="4254956"/>
              <a:ext cx="756319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E4: </a:t>
              </a:r>
              <a:r>
                <a:rPr lang="ko-KR" altLang="en-US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혜택</a:t>
              </a: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4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373637" y="4254956"/>
              <a:ext cx="756319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E3 : </a:t>
              </a:r>
              <a:r>
                <a:rPr lang="ko-KR" altLang="en-US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혜택</a:t>
              </a: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3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509541" y="4254956"/>
              <a:ext cx="756319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E2 : </a:t>
              </a:r>
              <a:r>
                <a:rPr lang="ko-KR" altLang="en-US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혜택</a:t>
              </a: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2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483768" y="2958812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45799" y="2670244"/>
              <a:ext cx="1800199" cy="1115492"/>
            </a:xfrm>
            <a:prstGeom prst="rect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b="1" dirty="0" smtClean="0">
                  <a:solidFill>
                    <a:schemeClr val="bg1"/>
                  </a:soli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   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SMART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563888" y="2670780"/>
              <a:ext cx="3528392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b="1" dirty="0" smtClean="0">
                  <a:solidFill>
                    <a:schemeClr val="bg1"/>
                  </a:solidFill>
                  <a:latin typeface="YouandiModern TextBold" pitchFamily="18" charset="-127"/>
                  <a:ea typeface="YouandiModern TextBold" pitchFamily="18" charset="-127"/>
                  <a:cs typeface="조선일보명조" pitchFamily="18" charset="-127"/>
                </a:rPr>
                <a:t>     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646089" y="2849632"/>
              <a:ext cx="165618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spcBef>
                  <a:spcPct val="20000"/>
                </a:spcBef>
                <a:defRPr/>
              </a:pP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A : </a:t>
              </a:r>
              <a:r>
                <a:rPr lang="ko-KR" altLang="en-US" sz="1000" b="1" dirty="0" err="1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메인상단글</a:t>
              </a:r>
              <a:endPara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646089" y="3065656"/>
              <a:ext cx="165618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spcBef>
                  <a:spcPct val="20000"/>
                </a:spcBef>
                <a:defRPr/>
              </a:pP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B : </a:t>
              </a:r>
              <a:r>
                <a:rPr lang="ko-KR" altLang="en-US" sz="1000" b="1" dirty="0" err="1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메인하단글</a:t>
              </a:r>
              <a:endPara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64088" y="2849632"/>
              <a:ext cx="1656184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spcBef>
                  <a:spcPct val="20000"/>
                </a:spcBef>
                <a:defRPr/>
              </a:pP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C : </a:t>
              </a:r>
              <a:r>
                <a:rPr lang="ko-KR" altLang="en-US" sz="1000" b="1" dirty="0" err="1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메인상단글</a:t>
              </a:r>
              <a:endPara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364088" y="3065656"/>
              <a:ext cx="1656184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spcBef>
                  <a:spcPct val="20000"/>
                </a:spcBef>
                <a:defRPr/>
              </a:pPr>
              <a:r>
                <a:rPr lang="en-US" altLang="ko-KR" sz="1000" b="1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D : </a:t>
              </a:r>
              <a:r>
                <a:rPr lang="ko-KR" altLang="en-US" sz="1000" b="1" dirty="0" err="1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YouandiModern TextBold" pitchFamily="18" charset="-127"/>
                  <a:ea typeface="YouandiModern TextBold" pitchFamily="18" charset="-127"/>
                </a:rPr>
                <a:t>메인하단글</a:t>
              </a:r>
              <a:endPara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69848" y="2271992"/>
            <a:ext cx="7775575" cy="285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7554" y="167009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최적화를 위한 </a:t>
            </a:r>
            <a:r>
              <a:rPr lang="en-US" altLang="ko-KR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 </a:t>
            </a:r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예시 안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043608" y="2285992"/>
            <a:ext cx="643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D-7</a:t>
            </a:r>
            <a:endParaRPr lang="ko-KR" altLang="en-US" sz="10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216736" y="2285992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D-DAY</a:t>
            </a:r>
            <a:endParaRPr lang="ko-KR" altLang="en-US" sz="10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9158" y="2285992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D+15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일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418956" y="2285992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D+30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</a:rPr>
              <a:t>일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2571736" y="2285992"/>
            <a:ext cx="6432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D80546"/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D-2</a:t>
            </a:r>
            <a:endParaRPr lang="ko-KR" altLang="en-US" sz="1000" b="1" dirty="0">
              <a:solidFill>
                <a:srgbClr val="D80546"/>
              </a:soli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42" name="Picture 2" descr="C:\Users\smart-lci\Desktop\현대카드_2017\현대카드 연장PT 제작물_수정\1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6989" y="-109950"/>
            <a:ext cx="3025242" cy="86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0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32" y="3592"/>
            <a:ext cx="9144032" cy="6755455"/>
            <a:chOff x="-32" y="3592"/>
            <a:chExt cx="9144032" cy="6755455"/>
          </a:xfrm>
        </p:grpSpPr>
        <p:sp>
          <p:nvSpPr>
            <p:cNvPr id="64" name="직사각형 63"/>
            <p:cNvSpPr/>
            <p:nvPr/>
          </p:nvSpPr>
          <p:spPr>
            <a:xfrm>
              <a:off x="3712" y="5156"/>
              <a:ext cx="9133409" cy="674542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-32" y="8443"/>
              <a:ext cx="9133409" cy="675060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35" y="3592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84"/>
          <p:cNvSpPr>
            <a:spLocks noChangeArrowheads="1"/>
          </p:cNvSpPr>
          <p:nvPr/>
        </p:nvSpPr>
        <p:spPr bwMode="auto">
          <a:xfrm>
            <a:off x="3694117" y="438498"/>
            <a:ext cx="17491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[</a:t>
            </a:r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신용카드정보</a:t>
            </a:r>
            <a:r>
              <a:rPr lang="en-US" altLang="ko-KR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]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419872" y="1473129"/>
            <a:ext cx="1008112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738594" y="1473129"/>
            <a:ext cx="1008112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2" idx="6"/>
            <a:endCxn id="5" idx="2"/>
          </p:cNvCxnSpPr>
          <p:nvPr/>
        </p:nvCxnSpPr>
        <p:spPr>
          <a:xfrm>
            <a:off x="4427984" y="1977185"/>
            <a:ext cx="31061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940092" y="918626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00299" y="1672733"/>
            <a:ext cx="609970" cy="58170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39457" y="2487239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8" idx="5"/>
            <a:endCxn id="2" idx="1"/>
          </p:cNvCxnSpPr>
          <p:nvPr/>
        </p:nvCxnSpPr>
        <p:spPr>
          <a:xfrm>
            <a:off x="3413390" y="1391924"/>
            <a:ext cx="154117" cy="22884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6"/>
            <a:endCxn id="2" idx="2"/>
          </p:cNvCxnSpPr>
          <p:nvPr/>
        </p:nvCxnSpPr>
        <p:spPr>
          <a:xfrm>
            <a:off x="3110269" y="1963585"/>
            <a:ext cx="309603" cy="136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7"/>
            <a:endCxn id="2" idx="3"/>
          </p:cNvCxnSpPr>
          <p:nvPr/>
        </p:nvCxnSpPr>
        <p:spPr>
          <a:xfrm flipV="1">
            <a:off x="3412755" y="2333606"/>
            <a:ext cx="154752" cy="234838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838926" y="1241542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46040" y="2127199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18" idx="2"/>
            <a:endCxn id="5" idx="7"/>
          </p:cNvCxnSpPr>
          <p:nvPr/>
        </p:nvCxnSpPr>
        <p:spPr>
          <a:xfrm flipH="1">
            <a:off x="5599071" y="1518794"/>
            <a:ext cx="239855" cy="10197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9" idx="2"/>
            <a:endCxn id="5" idx="5"/>
          </p:cNvCxnSpPr>
          <p:nvPr/>
        </p:nvCxnSpPr>
        <p:spPr>
          <a:xfrm flipH="1" flipV="1">
            <a:off x="5599071" y="2333606"/>
            <a:ext cx="246969" cy="70845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84"/>
          <p:cNvSpPr>
            <a:spLocks noChangeArrowheads="1"/>
          </p:cNvSpPr>
          <p:nvPr/>
        </p:nvSpPr>
        <p:spPr bwMode="auto">
          <a:xfrm>
            <a:off x="3577234" y="1781076"/>
            <a:ext cx="646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입찰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8" name="Rectangle 84"/>
          <p:cNvSpPr>
            <a:spLocks noChangeArrowheads="1"/>
          </p:cNvSpPr>
          <p:nvPr/>
        </p:nvSpPr>
        <p:spPr bwMode="auto">
          <a:xfrm>
            <a:off x="4801060" y="1779465"/>
            <a:ext cx="8771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디테일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9" name="Rectangle 84"/>
          <p:cNvSpPr>
            <a:spLocks noChangeArrowheads="1"/>
          </p:cNvSpPr>
          <p:nvPr/>
        </p:nvSpPr>
        <p:spPr bwMode="auto">
          <a:xfrm>
            <a:off x="2419899" y="1778164"/>
            <a:ext cx="761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입찰솔루션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고도화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0" name="Rectangle 84"/>
          <p:cNvSpPr>
            <a:spLocks noChangeArrowheads="1"/>
          </p:cNvSpPr>
          <p:nvPr/>
        </p:nvSpPr>
        <p:spPr bwMode="auto">
          <a:xfrm>
            <a:off x="2949676" y="985448"/>
            <a:ext cx="5309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통계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데이터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2" name="Rectangle 84"/>
          <p:cNvSpPr>
            <a:spLocks noChangeArrowheads="1"/>
          </p:cNvSpPr>
          <p:nvPr/>
        </p:nvSpPr>
        <p:spPr bwMode="auto">
          <a:xfrm>
            <a:off x="2938387" y="2573898"/>
            <a:ext cx="5309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모바일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구축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3" name="Rectangle 84"/>
          <p:cNvSpPr>
            <a:spLocks noChangeArrowheads="1"/>
          </p:cNvSpPr>
          <p:nvPr/>
        </p:nvSpPr>
        <p:spPr bwMode="auto">
          <a:xfrm>
            <a:off x="5899325" y="1321893"/>
            <a:ext cx="4347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T&amp;D</a:t>
            </a: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전략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4" name="Rectangle 84"/>
          <p:cNvSpPr>
            <a:spLocks noChangeArrowheads="1"/>
          </p:cNvSpPr>
          <p:nvPr/>
        </p:nvSpPr>
        <p:spPr bwMode="auto">
          <a:xfrm>
            <a:off x="5869405" y="2143667"/>
            <a:ext cx="5309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브랜드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키워드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강화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5" name="Rectangle 84"/>
          <p:cNvSpPr>
            <a:spLocks noChangeArrowheads="1"/>
          </p:cNvSpPr>
          <p:nvPr/>
        </p:nvSpPr>
        <p:spPr bwMode="auto">
          <a:xfrm>
            <a:off x="2298440" y="3424616"/>
            <a:ext cx="6944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[SA]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542185" y="4634302"/>
            <a:ext cx="1008112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60907" y="4634302"/>
            <a:ext cx="1008112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36" idx="6"/>
            <a:endCxn id="37" idx="2"/>
          </p:cNvCxnSpPr>
          <p:nvPr/>
        </p:nvCxnSpPr>
        <p:spPr>
          <a:xfrm>
            <a:off x="2550297" y="5138358"/>
            <a:ext cx="31061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62405" y="4079799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78078" y="4861106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61770" y="5648412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>
            <a:stCxn id="39" idx="5"/>
            <a:endCxn id="36" idx="1"/>
          </p:cNvCxnSpPr>
          <p:nvPr/>
        </p:nvCxnSpPr>
        <p:spPr>
          <a:xfrm>
            <a:off x="1535703" y="4553097"/>
            <a:ext cx="154117" cy="22884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6"/>
            <a:endCxn id="36" idx="2"/>
          </p:cNvCxnSpPr>
          <p:nvPr/>
        </p:nvCxnSpPr>
        <p:spPr>
          <a:xfrm>
            <a:off x="1232581" y="5138358"/>
            <a:ext cx="309604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7"/>
            <a:endCxn id="36" idx="3"/>
          </p:cNvCxnSpPr>
          <p:nvPr/>
        </p:nvCxnSpPr>
        <p:spPr>
          <a:xfrm flipV="1">
            <a:off x="1535068" y="5494779"/>
            <a:ext cx="154752" cy="234838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3093794" y="3857628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16673" y="5675220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>
            <a:stCxn id="45" idx="4"/>
            <a:endCxn id="37" idx="0"/>
          </p:cNvCxnSpPr>
          <p:nvPr/>
        </p:nvCxnSpPr>
        <p:spPr>
          <a:xfrm rot="5400000">
            <a:off x="3256920" y="4520175"/>
            <a:ext cx="222171" cy="6083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6" idx="0"/>
            <a:endCxn id="37" idx="5"/>
          </p:cNvCxnSpPr>
          <p:nvPr/>
        </p:nvCxnSpPr>
        <p:spPr>
          <a:xfrm rot="16200000" flipV="1">
            <a:off x="3717435" y="5498729"/>
            <a:ext cx="180440" cy="172541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4"/>
          <p:cNvSpPr>
            <a:spLocks noChangeArrowheads="1"/>
          </p:cNvSpPr>
          <p:nvPr/>
        </p:nvSpPr>
        <p:spPr bwMode="auto">
          <a:xfrm>
            <a:off x="1699547" y="4942249"/>
            <a:ext cx="646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확장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0" name="Rectangle 84"/>
          <p:cNvSpPr>
            <a:spLocks noChangeArrowheads="1"/>
          </p:cNvSpPr>
          <p:nvPr/>
        </p:nvSpPr>
        <p:spPr bwMode="auto">
          <a:xfrm>
            <a:off x="3038788" y="4940638"/>
            <a:ext cx="646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효율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1" name="Rectangle 84"/>
          <p:cNvSpPr>
            <a:spLocks noChangeArrowheads="1"/>
          </p:cNvSpPr>
          <p:nvPr/>
        </p:nvSpPr>
        <p:spPr bwMode="auto">
          <a:xfrm>
            <a:off x="691116" y="4940638"/>
            <a:ext cx="5309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브랜드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검색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2" name="Rectangle 84"/>
          <p:cNvSpPr>
            <a:spLocks noChangeArrowheads="1"/>
          </p:cNvSpPr>
          <p:nvPr/>
        </p:nvSpPr>
        <p:spPr bwMode="auto">
          <a:xfrm>
            <a:off x="1071989" y="4224832"/>
            <a:ext cx="5309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키워드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3" name="Rectangle 84"/>
          <p:cNvSpPr>
            <a:spLocks noChangeArrowheads="1"/>
          </p:cNvSpPr>
          <p:nvPr/>
        </p:nvSpPr>
        <p:spPr bwMode="auto">
          <a:xfrm>
            <a:off x="991036" y="5687570"/>
            <a:ext cx="692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신규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매체</a:t>
            </a:r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/</a:t>
            </a:r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기능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3154193" y="3955563"/>
            <a:ext cx="4347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T&amp;D</a:t>
            </a: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전략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5" name="Rectangle 84"/>
          <p:cNvSpPr>
            <a:spLocks noChangeArrowheads="1"/>
          </p:cNvSpPr>
          <p:nvPr/>
        </p:nvSpPr>
        <p:spPr bwMode="auto">
          <a:xfrm>
            <a:off x="3682514" y="5761531"/>
            <a:ext cx="4379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CPA</a:t>
            </a: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관리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888865" y="4646608"/>
            <a:ext cx="1008112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952394" y="4098103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36898" y="4870585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909042" y="5655820"/>
            <a:ext cx="554503" cy="5545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>
            <a:stCxn id="58" idx="6"/>
            <a:endCxn id="56" idx="2"/>
          </p:cNvCxnSpPr>
          <p:nvPr/>
        </p:nvCxnSpPr>
        <p:spPr>
          <a:xfrm>
            <a:off x="5591401" y="5147837"/>
            <a:ext cx="297464" cy="2827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9" idx="1"/>
            <a:endCxn id="56" idx="5"/>
          </p:cNvCxnSpPr>
          <p:nvPr/>
        </p:nvCxnSpPr>
        <p:spPr>
          <a:xfrm rot="16200000" flipV="1">
            <a:off x="6754826" y="5501603"/>
            <a:ext cx="229939" cy="240905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84"/>
          <p:cNvSpPr>
            <a:spLocks noChangeArrowheads="1"/>
          </p:cNvSpPr>
          <p:nvPr/>
        </p:nvSpPr>
        <p:spPr bwMode="auto">
          <a:xfrm>
            <a:off x="6046228" y="4954555"/>
            <a:ext cx="646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대응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65" name="Rectangle 84"/>
          <p:cNvSpPr>
            <a:spLocks noChangeArrowheads="1"/>
          </p:cNvSpPr>
          <p:nvPr/>
        </p:nvSpPr>
        <p:spPr bwMode="auto">
          <a:xfrm>
            <a:off x="6991552" y="4237138"/>
            <a:ext cx="44274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SOV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71" name="직선 연결선 70"/>
          <p:cNvCxnSpPr>
            <a:stCxn id="57" idx="3"/>
            <a:endCxn id="56" idx="7"/>
          </p:cNvCxnSpPr>
          <p:nvPr/>
        </p:nvCxnSpPr>
        <p:spPr>
          <a:xfrm flipH="1">
            <a:off x="6749342" y="4571401"/>
            <a:ext cx="284257" cy="222842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84"/>
          <p:cNvSpPr>
            <a:spLocks noChangeArrowheads="1"/>
          </p:cNvSpPr>
          <p:nvPr/>
        </p:nvSpPr>
        <p:spPr bwMode="auto">
          <a:xfrm>
            <a:off x="5032574" y="4954899"/>
            <a:ext cx="5309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단계별</a:t>
            </a:r>
            <a:endParaRPr lang="en-US" altLang="ko-KR" sz="1000" dirty="0" smtClean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입찰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74" name="Rectangle 84"/>
          <p:cNvSpPr>
            <a:spLocks noChangeArrowheads="1"/>
          </p:cNvSpPr>
          <p:nvPr/>
        </p:nvSpPr>
        <p:spPr bwMode="auto">
          <a:xfrm>
            <a:off x="6952065" y="5753375"/>
            <a:ext cx="4347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T&amp;D</a:t>
            </a:r>
          </a:p>
          <a:p>
            <a:pPr algn="ctr"/>
            <a:r>
              <a:rPr lang="en-US" altLang="ko-KR" sz="1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Set</a:t>
            </a:r>
            <a:endParaRPr lang="en-US" altLang="ko-KR" sz="1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75" name="Rectangle 84"/>
          <p:cNvSpPr>
            <a:spLocks noChangeArrowheads="1"/>
          </p:cNvSpPr>
          <p:nvPr/>
        </p:nvSpPr>
        <p:spPr bwMode="auto">
          <a:xfrm>
            <a:off x="5857884" y="3418706"/>
            <a:ext cx="16068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[New Card]</a:t>
            </a:r>
            <a:endParaRPr lang="en-US" altLang="ko-KR" sz="2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 flipV="1">
            <a:off x="617636" y="3253157"/>
            <a:ext cx="7840564" cy="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5400000" flipH="1" flipV="1">
            <a:off x="3044221" y="4780942"/>
            <a:ext cx="3055567" cy="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smart-lci\Desktop\현대카드_2017\현대카드_이미지\visual_M2.jpg"/>
          <p:cNvPicPr>
            <a:picLocks noChangeAspect="1" noChangeArrowheads="1"/>
          </p:cNvPicPr>
          <p:nvPr/>
        </p:nvPicPr>
        <p:blipFill>
          <a:blip r:embed="rId2" cstate="print"/>
          <a:srcRect l="33374" r="20029" b="727"/>
          <a:stretch>
            <a:fillRect/>
          </a:stretch>
        </p:blipFill>
        <p:spPr bwMode="auto">
          <a:xfrm>
            <a:off x="-32" y="13463"/>
            <a:ext cx="9144032" cy="673711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#4. SMART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1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AutoShape 67"/>
          <p:cNvSpPr>
            <a:spLocks noChangeArrowheads="1"/>
          </p:cNvSpPr>
          <p:nvPr/>
        </p:nvSpPr>
        <p:spPr bwMode="auto">
          <a:xfrm>
            <a:off x="3803707" y="1899157"/>
            <a:ext cx="1517437" cy="26635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총괄 </a:t>
            </a: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PM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" name="AutoShape 68"/>
          <p:cNvSpPr>
            <a:spLocks noChangeArrowheads="1"/>
          </p:cNvSpPr>
          <p:nvPr/>
        </p:nvSpPr>
        <p:spPr bwMode="auto">
          <a:xfrm>
            <a:off x="3803707" y="2213838"/>
            <a:ext cx="1517437" cy="26635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윤석태 국장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AutoShape 90"/>
          <p:cNvSpPr>
            <a:spLocks noChangeArrowheads="1"/>
          </p:cNvSpPr>
          <p:nvPr/>
        </p:nvSpPr>
        <p:spPr bwMode="auto">
          <a:xfrm>
            <a:off x="2306745" y="4454788"/>
            <a:ext cx="1185774" cy="267419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AE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5" name="AutoShape 91"/>
          <p:cNvSpPr>
            <a:spLocks noChangeArrowheads="1"/>
          </p:cNvSpPr>
          <p:nvPr/>
        </p:nvSpPr>
        <p:spPr bwMode="auto">
          <a:xfrm>
            <a:off x="2306745" y="4765124"/>
            <a:ext cx="1185774" cy="26741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이명학</a:t>
            </a:r>
            <a:r>
              <a:rPr lang="en-US" altLang="ko-KR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대리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6" name="AutoShape 68"/>
          <p:cNvSpPr>
            <a:spLocks noChangeArrowheads="1"/>
          </p:cNvSpPr>
          <p:nvPr/>
        </p:nvSpPr>
        <p:spPr bwMode="auto">
          <a:xfrm>
            <a:off x="2325795" y="3946326"/>
            <a:ext cx="1143008" cy="26635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신범균 과장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7" name="AutoShape 67"/>
          <p:cNvSpPr>
            <a:spLocks noChangeArrowheads="1"/>
          </p:cNvSpPr>
          <p:nvPr/>
        </p:nvSpPr>
        <p:spPr bwMode="auto">
          <a:xfrm>
            <a:off x="3779894" y="2746884"/>
            <a:ext cx="1571636" cy="26635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총괄 </a:t>
            </a: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TM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8" name="AutoShape 68"/>
          <p:cNvSpPr>
            <a:spLocks noChangeArrowheads="1"/>
          </p:cNvSpPr>
          <p:nvPr/>
        </p:nvSpPr>
        <p:spPr bwMode="auto">
          <a:xfrm>
            <a:off x="3779894" y="3061566"/>
            <a:ext cx="1571636" cy="26635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이채일 팀장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9" name="직선 연결선 8"/>
          <p:cNvCxnSpPr>
            <a:stCxn id="3" idx="2"/>
            <a:endCxn id="7" idx="0"/>
          </p:cNvCxnSpPr>
          <p:nvPr/>
        </p:nvCxnSpPr>
        <p:spPr>
          <a:xfrm rot="16200000" flipH="1">
            <a:off x="4430722" y="2611894"/>
            <a:ext cx="266694" cy="328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2"/>
            <a:endCxn id="6" idx="2"/>
          </p:cNvCxnSpPr>
          <p:nvPr/>
        </p:nvCxnSpPr>
        <p:spPr>
          <a:xfrm rot="5400000">
            <a:off x="2897299" y="4212678"/>
            <a:ext cx="1588" cy="15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2"/>
            <a:endCxn id="4" idx="0"/>
          </p:cNvCxnSpPr>
          <p:nvPr/>
        </p:nvCxnSpPr>
        <p:spPr>
          <a:xfrm rot="16200000" flipH="1">
            <a:off x="2777410" y="4332566"/>
            <a:ext cx="242110" cy="233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67"/>
          <p:cNvSpPr>
            <a:spLocks noChangeArrowheads="1"/>
          </p:cNvSpPr>
          <p:nvPr/>
        </p:nvSpPr>
        <p:spPr bwMode="auto">
          <a:xfrm>
            <a:off x="3998971" y="3626873"/>
            <a:ext cx="1143008" cy="26635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제휴</a:t>
            </a: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/</a:t>
            </a:r>
            <a:r>
              <a:rPr lang="ko-KR" altLang="en-US" sz="1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카드금융팀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13" name="AutoShape 68"/>
          <p:cNvSpPr>
            <a:spLocks noChangeArrowheads="1"/>
          </p:cNvSpPr>
          <p:nvPr/>
        </p:nvSpPr>
        <p:spPr bwMode="auto">
          <a:xfrm>
            <a:off x="3998971" y="3945963"/>
            <a:ext cx="1143008" cy="26635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이경미 대리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14" name="직선 연결선 13"/>
          <p:cNvCxnSpPr>
            <a:stCxn id="8" idx="2"/>
            <a:endCxn id="28" idx="0"/>
          </p:cNvCxnSpPr>
          <p:nvPr/>
        </p:nvCxnSpPr>
        <p:spPr>
          <a:xfrm rot="5400000">
            <a:off x="3581847" y="2643371"/>
            <a:ext cx="299318" cy="166841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8" idx="2"/>
            <a:endCxn id="12" idx="0"/>
          </p:cNvCxnSpPr>
          <p:nvPr/>
        </p:nvCxnSpPr>
        <p:spPr>
          <a:xfrm rot="16200000" flipH="1">
            <a:off x="4418616" y="3475013"/>
            <a:ext cx="298955" cy="47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701" y="976799"/>
            <a:ext cx="876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 algn="ctr">
              <a:defRPr/>
            </a:pPr>
            <a:r>
              <a:rPr lang="en-US" altLang="ko-KR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*</a:t>
            </a: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업무 조직도</a:t>
            </a:r>
          </a:p>
        </p:txBody>
      </p:sp>
      <p:sp>
        <p:nvSpPr>
          <p:cNvPr id="17" name="AutoShape 90"/>
          <p:cNvSpPr>
            <a:spLocks noChangeArrowheads="1"/>
          </p:cNvSpPr>
          <p:nvPr/>
        </p:nvSpPr>
        <p:spPr bwMode="auto">
          <a:xfrm>
            <a:off x="3980017" y="4455498"/>
            <a:ext cx="1185774" cy="267419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AE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18" name="AutoShape 91"/>
          <p:cNvSpPr>
            <a:spLocks noChangeArrowheads="1"/>
          </p:cNvSpPr>
          <p:nvPr/>
        </p:nvSpPr>
        <p:spPr bwMode="auto">
          <a:xfrm>
            <a:off x="3980017" y="4765834"/>
            <a:ext cx="1185774" cy="26741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나지영 사원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4570571" y="4213388"/>
            <a:ext cx="1588" cy="15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17" idx="0"/>
          </p:cNvCxnSpPr>
          <p:nvPr/>
        </p:nvCxnSpPr>
        <p:spPr>
          <a:xfrm rot="16200000" flipH="1">
            <a:off x="4450682" y="4333276"/>
            <a:ext cx="242110" cy="233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59458" y="6117523"/>
            <a:ext cx="7363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*</a:t>
            </a:r>
            <a:r>
              <a:rPr lang="ko-KR" altLang="en-US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실제 운영</a:t>
            </a:r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업무사항에 따라</a:t>
            </a:r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 </a:t>
            </a:r>
            <a:r>
              <a:rPr lang="ko-KR" altLang="en-US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인력 구성은 변경 될 수 있습니다</a:t>
            </a:r>
            <a:r>
              <a:rPr lang="en-US" altLang="ko-KR" sz="10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sp>
        <p:nvSpPr>
          <p:cNvPr id="22" name="AutoShape 68"/>
          <p:cNvSpPr>
            <a:spLocks noChangeArrowheads="1"/>
          </p:cNvSpPr>
          <p:nvPr/>
        </p:nvSpPr>
        <p:spPr bwMode="auto">
          <a:xfrm>
            <a:off x="5619758" y="3958857"/>
            <a:ext cx="1143008" cy="26635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송채경 대리</a:t>
            </a:r>
            <a:endParaRPr lang="en-US" altLang="ko-KR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3" name="AutoShape 90"/>
          <p:cNvSpPr>
            <a:spLocks noChangeArrowheads="1"/>
          </p:cNvSpPr>
          <p:nvPr/>
        </p:nvSpPr>
        <p:spPr bwMode="auto">
          <a:xfrm>
            <a:off x="2978077" y="5276772"/>
            <a:ext cx="1185774" cy="267419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AE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4" name="AutoShape 91"/>
          <p:cNvSpPr>
            <a:spLocks noChangeArrowheads="1"/>
          </p:cNvSpPr>
          <p:nvPr/>
        </p:nvSpPr>
        <p:spPr bwMode="auto">
          <a:xfrm>
            <a:off x="2978077" y="5587108"/>
            <a:ext cx="1185774" cy="26741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 조청일 사원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4305298" y="5034662"/>
            <a:ext cx="1588" cy="15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5" idx="2"/>
            <a:endCxn id="23" idx="0"/>
          </p:cNvCxnSpPr>
          <p:nvPr/>
        </p:nvCxnSpPr>
        <p:spPr>
          <a:xfrm rot="16200000" flipH="1">
            <a:off x="3113184" y="4818991"/>
            <a:ext cx="244229" cy="67133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9" idx="0"/>
            <a:endCxn id="8" idx="2"/>
          </p:cNvCxnSpPr>
          <p:nvPr/>
        </p:nvCxnSpPr>
        <p:spPr>
          <a:xfrm rot="16200000" flipV="1">
            <a:off x="5222563" y="2671068"/>
            <a:ext cx="311849" cy="16255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67"/>
          <p:cNvSpPr>
            <a:spLocks noChangeArrowheads="1"/>
          </p:cNvSpPr>
          <p:nvPr/>
        </p:nvSpPr>
        <p:spPr bwMode="auto">
          <a:xfrm>
            <a:off x="2325795" y="3627236"/>
            <a:ext cx="1143008" cy="266352"/>
          </a:xfrm>
          <a:prstGeom prst="roundRect">
            <a:avLst>
              <a:gd name="adj" fmla="val 16667"/>
            </a:avLst>
          </a:prstGeom>
          <a:solidFill>
            <a:srgbClr val="D80546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온라인카드팀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29" name="AutoShape 67"/>
          <p:cNvSpPr>
            <a:spLocks noChangeArrowheads="1"/>
          </p:cNvSpPr>
          <p:nvPr/>
        </p:nvSpPr>
        <p:spPr bwMode="auto">
          <a:xfrm>
            <a:off x="5619758" y="3639767"/>
            <a:ext cx="1143008" cy="26635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추가발주 팀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0" name="AutoShape 90"/>
          <p:cNvSpPr>
            <a:spLocks noChangeArrowheads="1"/>
          </p:cNvSpPr>
          <p:nvPr/>
        </p:nvSpPr>
        <p:spPr bwMode="auto">
          <a:xfrm>
            <a:off x="1571604" y="5270612"/>
            <a:ext cx="1185774" cy="267419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AE</a:t>
            </a:r>
            <a:endParaRPr lang="ko-KR" altLang="en-US" sz="1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31" name="AutoShape 91"/>
          <p:cNvSpPr>
            <a:spLocks noChangeArrowheads="1"/>
          </p:cNvSpPr>
          <p:nvPr/>
        </p:nvSpPr>
        <p:spPr bwMode="auto">
          <a:xfrm>
            <a:off x="1571604" y="5580948"/>
            <a:ext cx="1185774" cy="26741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권옥현 사원</a:t>
            </a:r>
            <a:endParaRPr lang="ko-KR" altLang="en-US" sz="10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2898825" y="5028502"/>
            <a:ext cx="1588" cy="15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5" idx="2"/>
            <a:endCxn id="30" idx="0"/>
          </p:cNvCxnSpPr>
          <p:nvPr/>
        </p:nvCxnSpPr>
        <p:spPr>
          <a:xfrm rot="5400000">
            <a:off x="2413028" y="4784007"/>
            <a:ext cx="238069" cy="73514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전담 인력 구성안</a:t>
            </a:r>
            <a:endParaRPr lang="en-US" altLang="ko-KR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8194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2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6028929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2016</a:t>
            </a: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현대카드의 노하우와 경험을 가진 </a:t>
            </a:r>
            <a:r>
              <a:rPr lang="ko-KR" altLang="en-US" sz="16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전담팀으로</a:t>
            </a: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재도약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84211" y="1547800"/>
          <a:ext cx="7775579" cy="4245427"/>
        </p:xfrm>
        <a:graphic>
          <a:graphicData uri="http://schemas.openxmlformats.org/drawingml/2006/table">
            <a:tbl>
              <a:tblPr/>
              <a:tblGrid>
                <a:gridCol w="1425523"/>
                <a:gridCol w="1425523"/>
                <a:gridCol w="2073487"/>
                <a:gridCol w="1425523"/>
                <a:gridCol w="1425523"/>
              </a:tblGrid>
              <a:tr h="504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담당자명</a:t>
                      </a:r>
                      <a:endParaRPr lang="ko-KR" altLang="en-US" sz="1100" b="1" kern="120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직급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담당업무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주요경력 및 자격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최근 광고주 </a:t>
                      </a:r>
                      <a:r>
                        <a:rPr lang="ko-KR" altLang="en-US" sz="1100" b="1" kern="120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이력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이채일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팀장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 전체 부서 총괄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8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b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</a:b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2014 </a:t>
                      </a:r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러시앤캐시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2013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신범균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과장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온라인카드팀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업무 총괄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전략도출 및 성과도출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5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b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</a:b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2015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이경미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대리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제휴기획팀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/</a:t>
                      </a:r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카드금융팀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총괄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전략도출 및 성과도출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4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b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</a:b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2015 11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번가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송채경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대리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추가발주팀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총괄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전략실행 및 관리실행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3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2015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이명학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대리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온라인카드팀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전략실행 및 관리실행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3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2015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권옥현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사원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온라인카드팀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성과분석 및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Reporting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2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검색광고마케터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급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2015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나지영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사원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제휴기획팀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/</a:t>
                      </a:r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카드금융팀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 총괄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성과분석 및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Reporting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현대카드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조청일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사원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온라인카드팀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모니터링 및 현황보고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스마트 </a:t>
                      </a: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AE 1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년</a:t>
                      </a:r>
                      <a:endParaRPr lang="ko-KR" altLang="en-US" sz="1050" b="1" kern="12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2016 </a:t>
                      </a:r>
                      <a:r>
                        <a:rPr lang="ko-KR" altLang="en-US" sz="105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HeadBold" pitchFamily="18" charset="-127"/>
                          <a:ea typeface="YouandiModern HeadBold" pitchFamily="18" charset="-127"/>
                          <a:cs typeface="조선일보명조" pitchFamily="18" charset="-127"/>
                        </a:rPr>
                        <a:t>삼성화재</a:t>
                      </a:r>
                      <a:endParaRPr lang="en-US" altLang="ko-KR" sz="105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HeadBold" pitchFamily="18" charset="-127"/>
                        <a:ea typeface="YouandiModern HeadBold" pitchFamily="18" charset="-127"/>
                        <a:cs typeface="조선일보명조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5701" y="976799"/>
            <a:ext cx="876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ctr">
              <a:defRPr/>
            </a:pP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*현대카드 전담인력 </a:t>
            </a:r>
            <a:r>
              <a:rPr lang="en-US" altLang="ko-KR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Reference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전담 인력 구성안</a:t>
            </a:r>
            <a:endParaRPr lang="en-US" altLang="ko-KR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9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4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대각선 방향의 모서리가 잘린 사각형 20"/>
          <p:cNvSpPr/>
          <p:nvPr/>
        </p:nvSpPr>
        <p:spPr>
          <a:xfrm>
            <a:off x="933670" y="1357298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 입찰 솔루션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9073" y="3122285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전용 입찰 솔루션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NAVER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환경에 맞추어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24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 자동 목표순위 입찰 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29633" y="3127027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현대카드 전용 모니터링 솔루션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 순위 및 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T&amp;D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모니터링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Raw Data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로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지속 검토 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73715" y="3122285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NAVER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입찰환경 변화에도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실시간 목표순위 입찰 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 순위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시간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/</a:t>
            </a:r>
            <a:r>
              <a:rPr lang="ko-KR" altLang="en-US" sz="105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스케쥴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관리 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9073" y="5627378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수기 개별확인 해야 하는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쿼리데이터를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솔루션화 하여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대량 쿼리추출가능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29633" y="5632120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주요키워드의 </a:t>
            </a:r>
            <a:r>
              <a:rPr lang="ko-KR" altLang="en-US" sz="105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연관검색어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추출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노출 순서 대로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3Depth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까지 추출 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57911" y="5627378"/>
            <a:ext cx="2071702" cy="666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검색결과에 대한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통합검색 영역별 노출 지면 추출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네이버 컬렉션랭킹 대응에 용이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8" name="대각선 방향의 모서리가 잘린 사각형 27"/>
          <p:cNvSpPr/>
          <p:nvPr/>
        </p:nvSpPr>
        <p:spPr>
          <a:xfrm>
            <a:off x="3475753" y="136175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신용카드 모니터링 솔루션</a:t>
            </a:r>
          </a:p>
        </p:txBody>
      </p:sp>
      <p:sp>
        <p:nvSpPr>
          <p:cNvPr id="29" name="대각선 방향의 모서리가 잘린 사각형 28"/>
          <p:cNvSpPr/>
          <p:nvPr/>
        </p:nvSpPr>
        <p:spPr>
          <a:xfrm>
            <a:off x="6000760" y="136175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SA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입찰 솔루션</a:t>
            </a:r>
          </a:p>
        </p:txBody>
      </p:sp>
      <p:sp>
        <p:nvSpPr>
          <p:cNvPr id="30" name="대각선 방향의 모서리가 잘린 사각형 29"/>
          <p:cNvSpPr/>
          <p:nvPr/>
        </p:nvSpPr>
        <p:spPr>
          <a:xfrm>
            <a:off x="933670" y="388429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키워드 쿼리 추출 솔루션</a:t>
            </a:r>
          </a:p>
        </p:txBody>
      </p:sp>
      <p:sp>
        <p:nvSpPr>
          <p:cNvPr id="31" name="대각선 방향의 모서리가 잘린 사각형 30"/>
          <p:cNvSpPr/>
          <p:nvPr/>
        </p:nvSpPr>
        <p:spPr>
          <a:xfrm>
            <a:off x="3475753" y="388429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1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연관검색어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추출 솔루션</a:t>
            </a:r>
          </a:p>
        </p:txBody>
      </p:sp>
      <p:sp>
        <p:nvSpPr>
          <p:cNvPr id="32" name="대각선 방향의 모서리가 잘린 사각형 31"/>
          <p:cNvSpPr/>
          <p:nvPr/>
        </p:nvSpPr>
        <p:spPr>
          <a:xfrm>
            <a:off x="6000760" y="388429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검색영역 </a:t>
            </a: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Tier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추출 솔루션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635560"/>
            <a:ext cx="2143140" cy="14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 descr="1616161616.png"/>
          <p:cNvPicPr>
            <a:picLocks noChangeAspect="1"/>
          </p:cNvPicPr>
          <p:nvPr/>
        </p:nvPicPr>
        <p:blipFill>
          <a:blip r:embed="rId4" cstate="print"/>
          <a:srcRect r="77575" b="62369"/>
          <a:stretch>
            <a:fillRect/>
          </a:stretch>
        </p:blipFill>
        <p:spPr>
          <a:xfrm>
            <a:off x="947711" y="1628762"/>
            <a:ext cx="2133615" cy="1428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0400" y="1640115"/>
            <a:ext cx="21420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4441" y="4160039"/>
            <a:ext cx="2142000" cy="140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1000" y="4159623"/>
            <a:ext cx="2142000" cy="140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6"/>
          <p:cNvGrpSpPr/>
          <p:nvPr/>
        </p:nvGrpSpPr>
        <p:grpSpPr>
          <a:xfrm>
            <a:off x="6029336" y="4189092"/>
            <a:ext cx="2151631" cy="1419219"/>
            <a:chOff x="4786314" y="2187944"/>
            <a:chExt cx="3288433" cy="2561793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86314" y="2187944"/>
              <a:ext cx="3044543" cy="2561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572264" y="2599156"/>
              <a:ext cx="1502483" cy="1953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TextBox 42"/>
            <p:cNvSpPr txBox="1"/>
            <p:nvPr/>
          </p:nvSpPr>
          <p:spPr>
            <a:xfrm>
              <a:off x="6720105" y="3392823"/>
              <a:ext cx="13523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rgbClr val="D80546"/>
                  </a:solidFill>
                  <a:latin typeface="YouandiModern TextBold" pitchFamily="18" charset="-127"/>
                  <a:ea typeface="YouandiModern TextBold" pitchFamily="18" charset="-127"/>
                </a:rPr>
                <a:t>SAMPLE</a:t>
              </a:r>
            </a:p>
          </p:txBody>
        </p:sp>
      </p:grpSp>
      <p:pic>
        <p:nvPicPr>
          <p:cNvPr id="46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상황 별 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Risk Management 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계획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솔루션 대응</a:t>
            </a:r>
            <a:endParaRPr lang="en-US" altLang="ko-KR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0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상황 별 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Risk Management 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계획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_</a:t>
            </a:r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일반</a:t>
            </a:r>
            <a:endParaRPr lang="en-US" altLang="ko-KR" sz="12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5335" y="3543836"/>
            <a:ext cx="21018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Data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보관 및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내부보안 강화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93273" y="3543836"/>
            <a:ext cx="23574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솔루션 전용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서버 컴퓨터 구동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29322" y="3552303"/>
            <a:ext cx="23574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각 매체와의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원활한 협상력 유지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60926" y="5493451"/>
            <a:ext cx="23574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Only 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내부인력 구성 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최소 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년 이상 재직자 배치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82955" y="5571754"/>
            <a:ext cx="23574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비 업무시간에도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항시 </a:t>
            </a:r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Mobile Access</a:t>
            </a:r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가능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6392" y="2120037"/>
            <a:ext cx="1399722" cy="146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3416" y="4065905"/>
            <a:ext cx="1492475" cy="14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5689" y="4036939"/>
            <a:ext cx="1610521" cy="152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25833" y="1980667"/>
            <a:ext cx="1526203" cy="161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97364" y="2069039"/>
            <a:ext cx="1610523" cy="142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5899156" y="5572140"/>
            <a:ext cx="23574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Back-To-Back</a:t>
            </a:r>
          </a:p>
          <a:p>
            <a:pPr algn="ctr"/>
            <a:r>
              <a:rPr lang="ko-KR" altLang="en-US" sz="105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항시 전담인원 대기</a:t>
            </a:r>
            <a:endParaRPr lang="en-US" altLang="ko-KR" sz="105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57669" y="4046026"/>
            <a:ext cx="1298537" cy="1492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직선 연결선 31"/>
          <p:cNvCxnSpPr/>
          <p:nvPr/>
        </p:nvCxnSpPr>
        <p:spPr>
          <a:xfrm rot="5400000">
            <a:off x="3790935" y="3990193"/>
            <a:ext cx="4019562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>
            <a:off x="1277129" y="3990193"/>
            <a:ext cx="4019562" cy="15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8373" y="1607882"/>
            <a:ext cx="2276305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보안 안정성 계획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33847" y="1606780"/>
            <a:ext cx="2276305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관리 안정성 계획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0530" y="1606780"/>
            <a:ext cx="2276305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 안정성 계획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12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업무 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Work Flow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688" y="1285860"/>
            <a:ext cx="7806302" cy="492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7283" y="6165304"/>
            <a:ext cx="7363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(2017</a:t>
            </a:r>
            <a:r>
              <a:rPr lang="ko-KR" altLang="en-US" sz="1000" spc="-15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년 </a:t>
            </a:r>
            <a:r>
              <a:rPr lang="en-US" altLang="ko-KR" sz="1000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1</a:t>
            </a:r>
            <a:r>
              <a:rPr lang="ko-KR" altLang="en-US" sz="1000" spc="-15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월 기준</a:t>
            </a:r>
            <a:r>
              <a:rPr lang="en-US" altLang="ko-KR" sz="1000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34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월간광고계획서 구성 항목</a:t>
            </a:r>
            <a:endParaRPr lang="en-US" altLang="ko-KR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18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969" y="1881326"/>
            <a:ext cx="216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5333" y="1881326"/>
            <a:ext cx="216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 preferRelativeResize="0">
            <a:picLocks noChangeArrowheads="1"/>
          </p:cNvPicPr>
          <p:nvPr/>
        </p:nvPicPr>
        <p:blipFill>
          <a:blip r:embed="rId5" cstate="print"/>
          <a:srcRect r="4934"/>
          <a:stretch>
            <a:fillRect/>
          </a:stretch>
        </p:blipFill>
        <p:spPr bwMode="auto">
          <a:xfrm>
            <a:off x="3532987" y="3967264"/>
            <a:ext cx="2053432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754838" y="5431583"/>
            <a:ext cx="7363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*</a:t>
            </a:r>
            <a:r>
              <a:rPr lang="ko-KR" altLang="en-US" sz="1000" b="1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실 운영사항에 따라</a:t>
            </a:r>
            <a:r>
              <a:rPr lang="en-US" altLang="ko-KR" sz="1000" b="1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</a:t>
            </a:r>
            <a:r>
              <a:rPr lang="ko-KR" altLang="en-US" sz="1000" b="1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월간 광고 운영안의 항목은 달라 질 수 있습니다</a:t>
            </a:r>
            <a:r>
              <a:rPr lang="en-US" altLang="ko-KR" sz="1000" b="1" spc="-150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1715" y="3971348"/>
            <a:ext cx="2165325" cy="141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0" y="576001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전년 동기간</a:t>
            </a:r>
            <a:r>
              <a:rPr lang="en-US" altLang="ko-KR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 </a:t>
            </a: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전월 등 명확한 성과 분석과</a:t>
            </a:r>
            <a:r>
              <a:rPr lang="en-US" altLang="ko-KR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면밀한 경쟁사동향과 신규전략 등을 반영한 월간광고계획서 구성</a:t>
            </a:r>
          </a:p>
        </p:txBody>
      </p:sp>
      <p:sp>
        <p:nvSpPr>
          <p:cNvPr id="26" name="대각선 방향의 모서리가 잘린 사각형 25"/>
          <p:cNvSpPr/>
          <p:nvPr/>
        </p:nvSpPr>
        <p:spPr>
          <a:xfrm>
            <a:off x="933670" y="1576374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1.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목표도출을 위한 성과분석</a:t>
            </a:r>
          </a:p>
        </p:txBody>
      </p:sp>
      <p:sp>
        <p:nvSpPr>
          <p:cNvPr id="27" name="대각선 방향의 모서리가 잘린 사각형 26"/>
          <p:cNvSpPr/>
          <p:nvPr/>
        </p:nvSpPr>
        <p:spPr>
          <a:xfrm>
            <a:off x="3475753" y="1580827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2.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월간 목표 설정 및 계획안</a:t>
            </a:r>
          </a:p>
        </p:txBody>
      </p:sp>
      <p:sp>
        <p:nvSpPr>
          <p:cNvPr id="28" name="대각선 방향의 모서리가 잘린 사각형 27"/>
          <p:cNvSpPr/>
          <p:nvPr/>
        </p:nvSpPr>
        <p:spPr>
          <a:xfrm>
            <a:off x="6000760" y="1580827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3.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운영전략 세부 및 </a:t>
            </a:r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Test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안</a:t>
            </a:r>
          </a:p>
        </p:txBody>
      </p:sp>
      <p:sp>
        <p:nvSpPr>
          <p:cNvPr id="29" name="대각선 방향의 모서리가 잘린 사각형 28"/>
          <p:cNvSpPr/>
          <p:nvPr/>
        </p:nvSpPr>
        <p:spPr>
          <a:xfrm>
            <a:off x="928662" y="3693138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4.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경쟁사분석 및 운영현황</a:t>
            </a:r>
          </a:p>
        </p:txBody>
      </p:sp>
      <p:sp>
        <p:nvSpPr>
          <p:cNvPr id="30" name="대각선 방향의 모서리가 잘린 사각형 29"/>
          <p:cNvSpPr/>
          <p:nvPr/>
        </p:nvSpPr>
        <p:spPr>
          <a:xfrm>
            <a:off x="3470745" y="369759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5.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목표도출 및 예상 기대효과</a:t>
            </a:r>
          </a:p>
        </p:txBody>
      </p:sp>
      <p:sp>
        <p:nvSpPr>
          <p:cNvPr id="31" name="대각선 방향의 모서리가 잘린 사각형 30"/>
          <p:cNvSpPr/>
          <p:nvPr/>
        </p:nvSpPr>
        <p:spPr>
          <a:xfrm>
            <a:off x="5995752" y="3697591"/>
            <a:ext cx="2192493" cy="217164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6. </a:t>
            </a:r>
            <a:r>
              <a:rPr lang="ko-KR" altLang="en-US" sz="11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신 매체 소개 및 운영 방안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9" y="4005890"/>
            <a:ext cx="2218952" cy="139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 descr="C:\Users\smart-lci\Desktop\현대카드_2017\현대카드 연장PT 제작물_수정\1-4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71191" y="-110381"/>
            <a:ext cx="3025242" cy="8676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SMART Support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86473" y="1855000"/>
            <a:ext cx="2196612" cy="155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차트 33"/>
          <p:cNvGraphicFramePr/>
          <p:nvPr/>
        </p:nvGraphicFramePr>
        <p:xfrm>
          <a:off x="4572000" y="2071678"/>
          <a:ext cx="3887788" cy="388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950" y="508610"/>
            <a:ext cx="89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그 결과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</a:t>
            </a:r>
            <a:r>
              <a:rPr lang="ko-KR" altLang="en-US" sz="20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더 치열하게 경쟁한 검색광고 시장이었습니다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t="6803" r="-5653" b="5384"/>
          <a:stretch>
            <a:fillRect/>
          </a:stretch>
        </p:blipFill>
        <p:spPr bwMode="auto">
          <a:xfrm>
            <a:off x="930761" y="2071678"/>
            <a:ext cx="3727499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84062" y="1670093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삼성카드의 </a:t>
            </a:r>
            <a:r>
              <a:rPr lang="ko-KR" altLang="en-US" sz="1200" b="1" spc="-100" dirty="0" err="1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도배식</a:t>
            </a:r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운영 현황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228184" y="3097688"/>
            <a:ext cx="571504" cy="571504"/>
          </a:xfrm>
          <a:prstGeom prst="ellipse">
            <a:avLst/>
          </a:prstGeom>
          <a:solidFill>
            <a:srgbClr val="D80546">
              <a:alpha val="21961"/>
            </a:srgbClr>
          </a:solidFill>
          <a:ln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499349" y="1671358"/>
            <a:ext cx="2419181" cy="295267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경쟁현황에 따른 </a:t>
            </a:r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CPC </a:t>
            </a:r>
            <a:r>
              <a:rPr lang="ko-KR" altLang="en-US" sz="12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추이</a:t>
            </a:r>
            <a:r>
              <a:rPr lang="en-US" altLang="ko-KR" sz="1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(ZERO)</a:t>
            </a:r>
            <a:endParaRPr lang="ko-KR" altLang="en-US" sz="1200" b="1" spc="-10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96136" y="4941168"/>
            <a:ext cx="150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삼성카드 신규 </a:t>
            </a:r>
            <a:r>
              <a:rPr lang="en-US" altLang="ko-KR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</a:t>
            </a:r>
            <a:r>
              <a:rPr lang="ko-KR" altLang="en-US" sz="700" b="1" dirty="0" err="1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개카드</a:t>
            </a:r>
            <a:endParaRPr lang="en-US" altLang="ko-KR" sz="700" b="1" dirty="0" smtClean="0">
              <a:gradFill>
                <a:gsLst>
                  <a:gs pos="100000">
                    <a:srgbClr val="4F4E4E"/>
                  </a:gs>
                  <a:gs pos="100000">
                    <a:srgbClr val="4F4E4E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공격적인 운영</a:t>
            </a:r>
            <a:endParaRPr lang="en-US" altLang="ko-KR" sz="700" b="1" dirty="0" smtClean="0">
              <a:gradFill>
                <a:gsLst>
                  <a:gs pos="100000">
                    <a:srgbClr val="4F4E4E"/>
                  </a:gs>
                  <a:gs pos="100000">
                    <a:srgbClr val="4F4E4E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500958" y="2824821"/>
            <a:ext cx="498238" cy="498238"/>
          </a:xfrm>
          <a:prstGeom prst="ellipse">
            <a:avLst/>
          </a:prstGeom>
          <a:solidFill>
            <a:srgbClr val="D80546">
              <a:alpha val="21961"/>
            </a:srgbClr>
          </a:solidFill>
          <a:ln>
            <a:solidFill>
              <a:srgbClr val="D805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929454" y="4941168"/>
            <a:ext cx="150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err="1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롯데</a:t>
            </a:r>
            <a:r>
              <a:rPr lang="en-US" altLang="ko-KR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</a:t>
            </a:r>
            <a:r>
              <a:rPr lang="ko-KR" altLang="en-US" sz="700" b="1" dirty="0" err="1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씨티</a:t>
            </a:r>
            <a:r>
              <a:rPr lang="en-US" altLang="ko-KR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 </a:t>
            </a:r>
            <a:r>
              <a:rPr lang="ko-KR" altLang="en-US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삼성</a:t>
            </a:r>
            <a:endParaRPr lang="en-US" altLang="ko-KR" sz="700" b="1" dirty="0" smtClean="0">
              <a:gradFill>
                <a:gsLst>
                  <a:gs pos="100000">
                    <a:srgbClr val="4F4E4E"/>
                  </a:gs>
                  <a:gs pos="100000">
                    <a:srgbClr val="4F4E4E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3</a:t>
            </a:r>
            <a:r>
              <a:rPr lang="ko-KR" altLang="en-US" sz="700" b="1" dirty="0" smtClean="0">
                <a:gradFill>
                  <a:gsLst>
                    <a:gs pos="100000">
                      <a:srgbClr val="4F4E4E"/>
                    </a:gs>
                    <a:gs pos="100000">
                      <a:srgbClr val="4F4E4E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개사 매우 공격적인 운영</a:t>
            </a:r>
            <a:endParaRPr lang="en-US" altLang="ko-KR" sz="700" b="1" dirty="0" smtClean="0">
              <a:gradFill>
                <a:gsLst>
                  <a:gs pos="100000">
                    <a:srgbClr val="4F4E4E"/>
                  </a:gs>
                  <a:gs pos="100000">
                    <a:srgbClr val="4F4E4E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2019218"/>
            <a:ext cx="2880320" cy="83371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6516" y="5129014"/>
            <a:ext cx="2880320" cy="83371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uandiModern TextBold" pitchFamily="18" charset="-127"/>
              <a:ea typeface="YouandiModern Text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art-lci\Desktop\현대카드_2017\현대카드_이미지\visual_T3.jpg"/>
          <p:cNvPicPr>
            <a:picLocks noChangeAspect="1" noChangeArrowheads="1"/>
          </p:cNvPicPr>
          <p:nvPr/>
        </p:nvPicPr>
        <p:blipFill>
          <a:blip r:embed="rId2"/>
          <a:srcRect l="53106" t="-82"/>
          <a:stretch>
            <a:fillRect/>
          </a:stretch>
        </p:blipFill>
        <p:spPr bwMode="auto">
          <a:xfrm>
            <a:off x="0" y="4046"/>
            <a:ext cx="9144000" cy="674920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APPENDIX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32" y="-24"/>
            <a:ext cx="9144032" cy="571504"/>
            <a:chOff x="-32" y="321734"/>
            <a:chExt cx="9144032" cy="6750604"/>
          </a:xfrm>
        </p:grpSpPr>
        <p:grpSp>
          <p:nvGrpSpPr>
            <p:cNvPr id="9" name="그룹 6"/>
            <p:cNvGrpSpPr/>
            <p:nvPr/>
          </p:nvGrpSpPr>
          <p:grpSpPr>
            <a:xfrm>
              <a:off x="-32" y="321734"/>
              <a:ext cx="9137153" cy="6750604"/>
              <a:chOff x="-32" y="321734"/>
              <a:chExt cx="9137153" cy="675060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712" y="326914"/>
                <a:ext cx="9133409" cy="6745424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-32" y="321734"/>
                <a:ext cx="9133409" cy="67506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435" y="326914"/>
              <a:ext cx="9135565" cy="67454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1040" y="114277"/>
            <a:ext cx="876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 </a:t>
            </a:r>
            <a:r>
              <a:rPr lang="en-US" altLang="ko-KR" sz="20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Appendix</a:t>
            </a:r>
            <a:endParaRPr lang="en-US" altLang="ko-KR" sz="1600" b="1" spc="-100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724" y="676256"/>
            <a:ext cx="876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각 매체 별 수수료 구조 및 제안 수수료</a:t>
            </a:r>
            <a:endParaRPr lang="en-US" altLang="ko-KR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TextBold" pitchFamily="18" charset="-127"/>
              <a:ea typeface="YouandiModern TextBold" pitchFamily="18" charset="-127"/>
              <a:cs typeface="조선일보명조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758858"/>
              </p:ext>
            </p:extLst>
          </p:nvPr>
        </p:nvGraphicFramePr>
        <p:xfrm>
          <a:off x="684212" y="1518372"/>
          <a:ext cx="7775574" cy="4647477"/>
        </p:xfrm>
        <a:graphic>
          <a:graphicData uri="http://schemas.openxmlformats.org/drawingml/2006/table">
            <a:tbl>
              <a:tblPr/>
              <a:tblGrid>
                <a:gridCol w="983545"/>
                <a:gridCol w="1187677"/>
                <a:gridCol w="1540269"/>
                <a:gridCol w="983545"/>
                <a:gridCol w="1540269"/>
                <a:gridCol w="1540269"/>
              </a:tblGrid>
              <a:tr h="337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상품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매체 수수료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제안 수수료</a:t>
                      </a:r>
                      <a:endParaRPr lang="en-US" altLang="en-US" sz="1100" b="1" kern="1200" dirty="0" smtClean="0">
                        <a:gradFill>
                          <a:gsLst>
                            <a:gs pos="0">
                              <a:schemeClr val="bg1"/>
                            </a:gs>
                            <a:gs pos="50000">
                              <a:schemeClr val="bg1"/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조선일보명조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57498">
                <a:tc rowSpan="8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기존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네이버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신용카드정보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네이버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네이버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브랜드검색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다음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구글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Mark-up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네오클릭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네이트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ZUM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브랜드검색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dirty="0" smtClean="0">
                          <a:gradFill>
                            <a:gsLst>
                              <a:gs pos="0">
                                <a:schemeClr val="bg1"/>
                              </a:gs>
                              <a:gs pos="5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조선일보명조" pitchFamily="18" charset="-127"/>
                        </a:rPr>
                        <a:t>신규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큐브랩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30%</a:t>
                      </a:r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서치앤클릭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CPC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25%</a:t>
                      </a:r>
                      <a:endParaRPr lang="ko-KR" altLang="en-US" sz="1000" b="1" kern="120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YouandiModern TextBold" pitchFamily="18" charset="-127"/>
                        <a:ea typeface="YouandiModern TextBold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-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YouandiModern TextBold" pitchFamily="18" charset="-127"/>
                          <a:ea typeface="YouandiModern TextBold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art-lci\Desktop\현대카드_2017\현대카드_이미지\visual_T3.jpg"/>
          <p:cNvPicPr>
            <a:picLocks noChangeAspect="1" noChangeArrowheads="1"/>
          </p:cNvPicPr>
          <p:nvPr/>
        </p:nvPicPr>
        <p:blipFill>
          <a:blip r:embed="rId2"/>
          <a:srcRect l="53106" t="-82"/>
          <a:stretch>
            <a:fillRect/>
          </a:stretch>
        </p:blipFill>
        <p:spPr bwMode="auto">
          <a:xfrm>
            <a:off x="0" y="4046"/>
            <a:ext cx="9144000" cy="674920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0364" y="2540641"/>
            <a:ext cx="3143272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2017 </a:t>
            </a:r>
            <a:r>
              <a:rPr lang="ko-KR" altLang="en-US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 </a:t>
            </a:r>
            <a:r>
              <a:rPr lang="en-US" altLang="ko-KR" sz="1600" b="1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SA Proposal</a:t>
            </a:r>
            <a:endParaRPr lang="ko-KR" altLang="en-US" sz="1600" b="1" dirty="0" smtClean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342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defRPr/>
            </a:pPr>
            <a:r>
              <a:rPr lang="ko-KR" altLang="en-US" sz="3200" b="1" spc="-10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감사합니다</a:t>
            </a:r>
            <a:r>
              <a:rPr lang="en-US" altLang="ko-KR" sz="3200" b="1" spc="-100" dirty="0" smtClean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YouandiModern TextBold" pitchFamily="18" charset="-127"/>
                <a:ea typeface="YouandiModern TextBold" pitchFamily="18" charset="-127"/>
                <a:cs typeface="조선일보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7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4"/>
          <p:cNvSpPr>
            <a:spLocks noChangeArrowheads="1"/>
          </p:cNvSpPr>
          <p:nvPr/>
        </p:nvSpPr>
        <p:spPr bwMode="auto">
          <a:xfrm>
            <a:off x="2751113" y="2204864"/>
            <a:ext cx="3637534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이러한 상황에서도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,</a:t>
            </a:r>
          </a:p>
          <a:p>
            <a:pPr algn="ctr"/>
            <a:endParaRPr lang="en-US" altLang="ko-KR" sz="28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2016</a:t>
            </a:r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년</a:t>
            </a:r>
            <a:endParaRPr lang="en-US" altLang="ko-KR" sz="28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YouandiModern HeadBold" pitchFamily="18" charset="-127"/>
                <a:ea typeface="YouandiModern HeadBold" pitchFamily="18" charset="-127"/>
                <a:cs typeface="조선일보명조" pitchFamily="18" charset="-127"/>
              </a:rPr>
              <a:t>현대카드의 검색광고는</a:t>
            </a:r>
            <a:endParaRPr lang="en-US" altLang="ko-KR" sz="2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YouandiModern HeadBold" pitchFamily="18" charset="-127"/>
              <a:ea typeface="YouandiModern HeadBold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457200" indent="-457200">
          <a:defRPr sz="2000" b="1" spc="-100" dirty="0" smtClean="0"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atin typeface="YouandiModern TextBold" pitchFamily="18" charset="-127"/>
            <a:ea typeface="YouandiModern TextBold" pitchFamily="18" charset="-127"/>
            <a:cs typeface="조선일보명조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4185</Words>
  <Application>Microsoft Office PowerPoint</Application>
  <PresentationFormat>화면 슬라이드 쇼(4:3)</PresentationFormat>
  <Paragraphs>1244</Paragraphs>
  <Slides>82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7" baseType="lpstr">
      <vt:lpstr>KoPub돋움체 Bold</vt:lpstr>
      <vt:lpstr>YouandiModern HeadBold</vt:lpstr>
      <vt:lpstr>YouandiModern HeadExtraBold</vt:lpstr>
      <vt:lpstr>YouandiModern TextBold</vt:lpstr>
      <vt:lpstr>나눔고딕</vt:lpstr>
      <vt:lpstr>나눔명조 ExtraBold</vt:lpstr>
      <vt:lpstr>맑은 고딕</vt:lpstr>
      <vt:lpstr>삼성긴고딕OTF Medium</vt:lpstr>
      <vt:lpstr>조선일보명조</vt:lpstr>
      <vt:lpstr>Arial</vt:lpstr>
      <vt:lpstr>Century Gothic</vt:lpstr>
      <vt:lpstr>Helvetica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smart-lci</dc:creator>
  <cp:lastModifiedBy>윤혜리</cp:lastModifiedBy>
  <cp:revision>589</cp:revision>
  <dcterms:created xsi:type="dcterms:W3CDTF">2016-11-21T07:35:38Z</dcterms:created>
  <dcterms:modified xsi:type="dcterms:W3CDTF">2016-12-16T05:18:41Z</dcterms:modified>
</cp:coreProperties>
</file>